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8" r:id="rId3"/>
    <p:sldId id="259" r:id="rId4"/>
    <p:sldId id="284" r:id="rId5"/>
    <p:sldId id="320" r:id="rId6"/>
    <p:sldId id="312" r:id="rId7"/>
    <p:sldId id="256" r:id="rId8"/>
    <p:sldId id="313" r:id="rId9"/>
    <p:sldId id="310" r:id="rId10"/>
    <p:sldId id="308" r:id="rId11"/>
    <p:sldId id="319" r:id="rId12"/>
    <p:sldId id="299" r:id="rId13"/>
    <p:sldId id="317" r:id="rId14"/>
    <p:sldId id="316" r:id="rId15"/>
    <p:sldId id="314" r:id="rId16"/>
    <p:sldId id="286" r:id="rId17"/>
    <p:sldId id="300" r:id="rId18"/>
    <p:sldId id="304" r:id="rId19"/>
  </p:sldIdLst>
  <p:sldSz cx="13716000" cy="10287000"/>
  <p:notesSz cx="6858000" cy="9144000"/>
  <p:embeddedFontLst>
    <p:embeddedFont>
      <p:font typeface="210 Saengwhalbanjang Regular" panose="020B0600000101010101" charset="-127"/>
      <p:regular r:id="rId22"/>
    </p:embeddedFont>
    <p:embeddedFont>
      <p:font typeface="Gmarket Sans Bold" panose="020B0600000101010101" charset="-127"/>
      <p:bold r:id="rId23"/>
    </p:embeddedFont>
    <p:embeddedFont>
      <p:font typeface="Gmarket Sans Light" panose="020B0600000101010101" charset="-127"/>
      <p:regular r:id="rId24"/>
    </p:embeddedFont>
    <p:embeddedFont>
      <p:font typeface="Gmarket Sans Medium" panose="020B0600000101010101" charset="-127"/>
      <p:regular r:id="rId25"/>
    </p:embeddedFont>
    <p:embeddedFont>
      <p:font typeface="Roboto" panose="02000000000000000000" pitchFamily="2" charset="0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BE"/>
    <a:srgbClr val="FFFFFF"/>
    <a:srgbClr val="98CCF2"/>
    <a:srgbClr val="3F7FE9"/>
    <a:srgbClr val="4081ED"/>
    <a:srgbClr val="DCE9FF"/>
    <a:srgbClr val="C0504D"/>
    <a:srgbClr val="4F81BD"/>
    <a:srgbClr val="3E7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95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18" y="62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lix\OneDrive\&#47928;&#49436;\&#52852;&#52852;&#50724;&#53665;%20&#48155;&#51008;%20&#54028;&#51068;\&#51648;&#50669;&#48324;%20&#48337;&#50896;&#49688;%20&#51088;&#47308;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304014511809431E-2"/>
          <c:y val="0.20284735731477058"/>
          <c:w val="0.76841562195644053"/>
          <c:h val="0.70050989271510866"/>
        </c:manualLayout>
      </c:layout>
      <c:doughnutChart>
        <c:varyColors val="1"/>
        <c:ser>
          <c:idx val="0"/>
          <c:order val="0"/>
          <c:spPr>
            <a:ln>
              <a:solidFill>
                <a:schemeClr val="accent1">
                  <a:alpha val="99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alpha val="99000"/>
                  </a:schemeClr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8C4-4BA3-8E82-1EBE363E2F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accent1">
                    <a:alpha val="99000"/>
                  </a:schemeClr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C4-4BA3-8E82-1EBE363E2F47}"/>
              </c:ext>
            </c:extLst>
          </c:dPt>
          <c:dLbls>
            <c:dLbl>
              <c:idx val="0"/>
              <c:layout>
                <c:manualLayout>
                  <c:x val="5.6227307079460692E-3"/>
                  <c:y val="3.944238883535390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5E675D0-B7DD-49E8-A6DA-9F3EA087B041}" type="PERCENTAGE">
                      <a:rPr lang="en-US" altLang="ko-KR" sz="3200"/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20564303747292"/>
                      <c:h val="0.100619673401146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C4-4BA3-8E82-1EBE363E2F47}"/>
                </c:ext>
              </c:extLst>
            </c:dLbl>
            <c:dLbl>
              <c:idx val="1"/>
              <c:layout>
                <c:manualLayout>
                  <c:x val="8.4340222728022021E-3"/>
                  <c:y val="3.28686573627949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D6D9190-996F-439C-9319-2C7A53E986CF}" type="PERCENTAGE">
                      <a:rPr lang="en-US" altLang="ko-KR" sz="3200"/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179719740079309"/>
                      <c:h val="0.105529612417278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C4-4BA3-8E82-1EBE363E2F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Sheet1!$A$1:$B$1</c:f>
              <c:strCache>
                <c:ptCount val="2"/>
                <c:pt idx="0">
                  <c:v>다른 지역 거주자</c:v>
                </c:pt>
                <c:pt idx="1">
                  <c:v>서울 거주자</c:v>
                </c:pt>
              </c:strCache>
            </c:strRef>
          </c:cat>
          <c:val>
            <c:numRef>
              <c:f>Sheet1!$A$2:$B$2</c:f>
              <c:numCache>
                <c:formatCode>#,##0</c:formatCode>
                <c:ptCount val="2"/>
                <c:pt idx="0">
                  <c:v>6332594</c:v>
                </c:pt>
                <c:pt idx="1">
                  <c:v>8870972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4-4BA3-8E82-1EBE363E2F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456120305830538"/>
          <c:y val="0.18321354579192939"/>
          <c:w val="0.68141637019643464"/>
          <c:h val="0.7517025625771729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4081ED"/>
            </a:solid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Sheet1!$B$2:$B$18</c:f>
              <c:strCache>
                <c:ptCount val="17"/>
                <c:pt idx="0">
                  <c:v>서울특별시</c:v>
                </c:pt>
                <c:pt idx="1">
                  <c:v>경기도</c:v>
                </c:pt>
                <c:pt idx="2">
                  <c:v>부산광역시</c:v>
                </c:pt>
                <c:pt idx="3">
                  <c:v>경상남도</c:v>
                </c:pt>
                <c:pt idx="4">
                  <c:v>경상북도</c:v>
                </c:pt>
                <c:pt idx="5">
                  <c:v>인천광역시</c:v>
                </c:pt>
                <c:pt idx="6">
                  <c:v>대구광역시</c:v>
                </c:pt>
                <c:pt idx="7">
                  <c:v>전라남도</c:v>
                </c:pt>
                <c:pt idx="8">
                  <c:v>전북특별자치도</c:v>
                </c:pt>
                <c:pt idx="9">
                  <c:v>충청남도</c:v>
                </c:pt>
                <c:pt idx="10">
                  <c:v>광주광역시</c:v>
                </c:pt>
                <c:pt idx="11">
                  <c:v>대전광역시</c:v>
                </c:pt>
                <c:pt idx="12">
                  <c:v>강원특별자치도</c:v>
                </c:pt>
                <c:pt idx="13">
                  <c:v>충청북도</c:v>
                </c:pt>
                <c:pt idx="14">
                  <c:v>울산광역시</c:v>
                </c:pt>
                <c:pt idx="15">
                  <c:v>제주특별자치도</c:v>
                </c:pt>
                <c:pt idx="16">
                  <c:v>세종특별자치시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397</c:v>
                </c:pt>
                <c:pt idx="1">
                  <c:v>360</c:v>
                </c:pt>
                <c:pt idx="2">
                  <c:v>157</c:v>
                </c:pt>
                <c:pt idx="3">
                  <c:v>129</c:v>
                </c:pt>
                <c:pt idx="4">
                  <c:v>105</c:v>
                </c:pt>
                <c:pt idx="5">
                  <c:v>102</c:v>
                </c:pt>
                <c:pt idx="6">
                  <c:v>101</c:v>
                </c:pt>
                <c:pt idx="7">
                  <c:v>85</c:v>
                </c:pt>
                <c:pt idx="8">
                  <c:v>79</c:v>
                </c:pt>
                <c:pt idx="9">
                  <c:v>78</c:v>
                </c:pt>
                <c:pt idx="10">
                  <c:v>74</c:v>
                </c:pt>
                <c:pt idx="11">
                  <c:v>71</c:v>
                </c:pt>
                <c:pt idx="12">
                  <c:v>66</c:v>
                </c:pt>
                <c:pt idx="13">
                  <c:v>62</c:v>
                </c:pt>
                <c:pt idx="14">
                  <c:v>49</c:v>
                </c:pt>
                <c:pt idx="15">
                  <c:v>24</c:v>
                </c:pt>
                <c:pt idx="1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1E-4119-8B77-63119E842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387557984"/>
        <c:axId val="598942207"/>
      </c:barChart>
      <c:catAx>
        <c:axId val="387557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8942207"/>
        <c:crosses val="autoZero"/>
        <c:auto val="1"/>
        <c:lblAlgn val="ctr"/>
        <c:lblOffset val="100"/>
        <c:noMultiLvlLbl val="0"/>
      </c:catAx>
      <c:valAx>
        <c:axId val="598942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755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0.59181</cdr:x>
      <cdr:y>0.42729</cdr:y>
    </cdr:from>
    <cdr:to>
      <cdr:x>0.76893</cdr:x>
      <cdr:y>0.51604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E8892FA-B084-1BE2-D263-1CEA8AF7FB16}"/>
            </a:ext>
          </a:extLst>
        </cdr:cNvPr>
        <cdr:cNvSpPr txBox="1"/>
      </cdr:nvSpPr>
      <cdr:spPr>
        <a:xfrm xmlns:a="http://schemas.openxmlformats.org/drawingml/2006/main">
          <a:off x="3988034" y="2476500"/>
          <a:ext cx="1193566" cy="5143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kern="1200" dirty="0">
              <a:solidFill>
                <a:schemeClr val="bg1"/>
              </a:solidFill>
              <a:latin typeface="Gmarket Sans Bold" panose="020B0600000101010101" charset="-127"/>
              <a:ea typeface="Gmarket Sans Bold" panose="020B0600000101010101" charset="-127"/>
            </a:rPr>
            <a:t>633</a:t>
          </a:r>
          <a:r>
            <a:rPr lang="ko-KR" altLang="en-US" sz="2400" kern="1200" dirty="0">
              <a:solidFill>
                <a:schemeClr val="bg1"/>
              </a:solidFill>
              <a:latin typeface="Gmarket Sans Bold" panose="020B0600000101010101" charset="-127"/>
              <a:ea typeface="Gmarket Sans Bold" panose="020B0600000101010101" charset="-127"/>
            </a:rPr>
            <a:t>만</a:t>
          </a:r>
        </a:p>
      </cdr:txBody>
    </cdr:sp>
  </cdr:relSizeAnchor>
  <cdr:relSizeAnchor xmlns:cdr="http://schemas.openxmlformats.org/drawingml/2006/chartDrawing">
    <cdr:from>
      <cdr:x>0.16962</cdr:x>
      <cdr:y>0.55548</cdr:y>
    </cdr:from>
    <cdr:to>
      <cdr:x>0.35593</cdr:x>
      <cdr:y>0.6508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3658C121-A8B5-0158-C08E-C019C1786683}"/>
            </a:ext>
          </a:extLst>
        </cdr:cNvPr>
        <cdr:cNvSpPr txBox="1"/>
      </cdr:nvSpPr>
      <cdr:spPr>
        <a:xfrm xmlns:a="http://schemas.openxmlformats.org/drawingml/2006/main">
          <a:off x="1143000" y="3219445"/>
          <a:ext cx="1255494" cy="5524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400" kern="1200" dirty="0">
              <a:solidFill>
                <a:schemeClr val="bg1"/>
              </a:solidFill>
              <a:latin typeface="Gmarket Sans Bold" panose="020B0600000101010101" charset="-127"/>
              <a:ea typeface="Gmarket Sans Bold" panose="020B0600000101010101" charset="-127"/>
            </a:rPr>
            <a:t>880</a:t>
          </a:r>
          <a:r>
            <a:rPr lang="ko-KR" altLang="en-US" sz="2400" kern="1200" dirty="0">
              <a:solidFill>
                <a:schemeClr val="bg1"/>
              </a:solidFill>
              <a:latin typeface="Gmarket Sans Bold" panose="020B0600000101010101" charset="-127"/>
              <a:ea typeface="Gmarket Sans Bold" panose="020B0600000101010101" charset="-127"/>
            </a:rPr>
            <a:t>만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E09AA31-87C0-2410-BF5F-C7010F77E1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BC93AA-AB7F-991E-F631-A64A65AFFF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E0E1A-0205-4423-A9F6-232DF3B0ED59}" type="datetimeFigureOut">
              <a:rPr lang="ko-KR" altLang="en-US" smtClean="0"/>
              <a:t>2025-04-10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C34DC-B312-7BDD-2D3F-70C5F424CF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1BDA70-86FD-8338-C74C-75F72DC75C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CA34D-80BC-42A9-8C56-28A742BFAE7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12884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29D90-1AFB-42B2-860D-40661FA7D122}" type="datetimeFigureOut">
              <a:rPr lang="ko-KR" altLang="en-US" smtClean="0"/>
              <a:t>2025-04-10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B49A3-5DB7-4B15-AAEE-5D1D832F083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3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4406" y="2995911"/>
            <a:ext cx="10929938" cy="2067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8813" y="5464969"/>
            <a:ext cx="9001125" cy="24645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8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1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4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7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00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3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9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85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52" y="6197204"/>
            <a:ext cx="10929938" cy="1915418"/>
          </a:xfrm>
        </p:spPr>
        <p:txBody>
          <a:bodyPr anchor="t"/>
          <a:lstStyle>
            <a:lvl1pPr algn="l">
              <a:defRPr sz="562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5752" y="4087566"/>
            <a:ext cx="10929938" cy="2109638"/>
          </a:xfrm>
        </p:spPr>
        <p:txBody>
          <a:bodyPr anchor="b"/>
          <a:lstStyle>
            <a:lvl1pPr marL="0" indent="0">
              <a:buNone/>
              <a:defRPr sz="2813">
                <a:solidFill>
                  <a:schemeClr val="tx1">
                    <a:tint val="75000"/>
                  </a:schemeClr>
                </a:solidFill>
              </a:defRPr>
            </a:lvl1pPr>
            <a:lvl2pPr marL="642960" indent="0">
              <a:buNone/>
              <a:defRPr sz="2531">
                <a:solidFill>
                  <a:schemeClr val="tx1">
                    <a:tint val="75000"/>
                  </a:schemeClr>
                </a:solidFill>
              </a:defRPr>
            </a:lvl2pPr>
            <a:lvl3pPr marL="1285921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3pPr>
            <a:lvl4pPr marL="192888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57184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321480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85776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4500723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5143683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56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938" y="2250282"/>
            <a:ext cx="5679281" cy="6364635"/>
          </a:xfrm>
        </p:spPr>
        <p:txBody>
          <a:bodyPr/>
          <a:lstStyle>
            <a:lvl1pPr>
              <a:defRPr sz="3938"/>
            </a:lvl1pPr>
            <a:lvl2pPr>
              <a:defRPr sz="3375"/>
            </a:lvl2pPr>
            <a:lvl3pPr>
              <a:defRPr sz="2813"/>
            </a:lvl3pPr>
            <a:lvl4pPr>
              <a:defRPr sz="2531"/>
            </a:lvl4pPr>
            <a:lvl5pPr>
              <a:defRPr sz="2531"/>
            </a:lvl5pPr>
            <a:lvl6pPr>
              <a:defRPr sz="2531"/>
            </a:lvl6pPr>
            <a:lvl7pPr>
              <a:defRPr sz="2531"/>
            </a:lvl7pPr>
            <a:lvl8pPr>
              <a:defRPr sz="2531"/>
            </a:lvl8pPr>
            <a:lvl9pPr>
              <a:defRPr sz="25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6531" y="2250282"/>
            <a:ext cx="5679281" cy="6364635"/>
          </a:xfrm>
        </p:spPr>
        <p:txBody>
          <a:bodyPr/>
          <a:lstStyle>
            <a:lvl1pPr>
              <a:defRPr sz="3938"/>
            </a:lvl1pPr>
            <a:lvl2pPr>
              <a:defRPr sz="3375"/>
            </a:lvl2pPr>
            <a:lvl3pPr>
              <a:defRPr sz="2813"/>
            </a:lvl3pPr>
            <a:lvl4pPr>
              <a:defRPr sz="2531"/>
            </a:lvl4pPr>
            <a:lvl5pPr>
              <a:defRPr sz="2531"/>
            </a:lvl5pPr>
            <a:lvl6pPr>
              <a:defRPr sz="2531"/>
            </a:lvl6pPr>
            <a:lvl7pPr>
              <a:defRPr sz="2531"/>
            </a:lvl7pPr>
            <a:lvl8pPr>
              <a:defRPr sz="2531"/>
            </a:lvl8pPr>
            <a:lvl9pPr>
              <a:defRPr sz="25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21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8" y="2158753"/>
            <a:ext cx="5681514" cy="899665"/>
          </a:xfrm>
        </p:spPr>
        <p:txBody>
          <a:bodyPr anchor="b"/>
          <a:lstStyle>
            <a:lvl1pPr marL="0" indent="0">
              <a:buNone/>
              <a:defRPr sz="3375" b="1"/>
            </a:lvl1pPr>
            <a:lvl2pPr marL="642960" indent="0">
              <a:buNone/>
              <a:defRPr sz="2813" b="1"/>
            </a:lvl2pPr>
            <a:lvl3pPr marL="1285921" indent="0">
              <a:buNone/>
              <a:defRPr sz="2531" b="1"/>
            </a:lvl3pPr>
            <a:lvl4pPr marL="1928881" indent="0">
              <a:buNone/>
              <a:defRPr sz="2250" b="1"/>
            </a:lvl4pPr>
            <a:lvl5pPr marL="2571841" indent="0">
              <a:buNone/>
              <a:defRPr sz="2250" b="1"/>
            </a:lvl5pPr>
            <a:lvl6pPr marL="3214802" indent="0">
              <a:buNone/>
              <a:defRPr sz="2250" b="1"/>
            </a:lvl6pPr>
            <a:lvl7pPr marL="3857762" indent="0">
              <a:buNone/>
              <a:defRPr sz="2250" b="1"/>
            </a:lvl7pPr>
            <a:lvl8pPr marL="4500723" indent="0">
              <a:buNone/>
              <a:defRPr sz="2250" b="1"/>
            </a:lvl8pPr>
            <a:lvl9pPr marL="5143683" indent="0">
              <a:buNone/>
              <a:defRPr sz="2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938" y="3058418"/>
            <a:ext cx="5681514" cy="5556499"/>
          </a:xfrm>
        </p:spPr>
        <p:txBody>
          <a:bodyPr/>
          <a:lstStyle>
            <a:lvl1pPr>
              <a:defRPr sz="3375"/>
            </a:lvl1pPr>
            <a:lvl2pPr>
              <a:defRPr sz="2813"/>
            </a:lvl2pPr>
            <a:lvl3pPr>
              <a:defRPr sz="2531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2067" y="2158753"/>
            <a:ext cx="5683746" cy="899665"/>
          </a:xfrm>
        </p:spPr>
        <p:txBody>
          <a:bodyPr anchor="b"/>
          <a:lstStyle>
            <a:lvl1pPr marL="0" indent="0">
              <a:buNone/>
              <a:defRPr sz="3375" b="1"/>
            </a:lvl1pPr>
            <a:lvl2pPr marL="642960" indent="0">
              <a:buNone/>
              <a:defRPr sz="2813" b="1"/>
            </a:lvl2pPr>
            <a:lvl3pPr marL="1285921" indent="0">
              <a:buNone/>
              <a:defRPr sz="2531" b="1"/>
            </a:lvl3pPr>
            <a:lvl4pPr marL="1928881" indent="0">
              <a:buNone/>
              <a:defRPr sz="2250" b="1"/>
            </a:lvl4pPr>
            <a:lvl5pPr marL="2571841" indent="0">
              <a:buNone/>
              <a:defRPr sz="2250" b="1"/>
            </a:lvl5pPr>
            <a:lvl6pPr marL="3214802" indent="0">
              <a:buNone/>
              <a:defRPr sz="2250" b="1"/>
            </a:lvl6pPr>
            <a:lvl7pPr marL="3857762" indent="0">
              <a:buNone/>
              <a:defRPr sz="2250" b="1"/>
            </a:lvl7pPr>
            <a:lvl8pPr marL="4500723" indent="0">
              <a:buNone/>
              <a:defRPr sz="2250" b="1"/>
            </a:lvl8pPr>
            <a:lvl9pPr marL="5143683" indent="0">
              <a:buNone/>
              <a:defRPr sz="22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2067" y="3058418"/>
            <a:ext cx="5683746" cy="5556499"/>
          </a:xfrm>
        </p:spPr>
        <p:txBody>
          <a:bodyPr/>
          <a:lstStyle>
            <a:lvl1pPr>
              <a:defRPr sz="3375"/>
            </a:lvl1pPr>
            <a:lvl2pPr>
              <a:defRPr sz="2813"/>
            </a:lvl2pPr>
            <a:lvl3pPr>
              <a:defRPr sz="2531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8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79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80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38" y="383976"/>
            <a:ext cx="4230440" cy="1634133"/>
          </a:xfrm>
        </p:spPr>
        <p:txBody>
          <a:bodyPr anchor="b"/>
          <a:lstStyle>
            <a:lvl1pPr algn="l">
              <a:defRPr sz="281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7414" y="383977"/>
            <a:ext cx="7188398" cy="8230940"/>
          </a:xfrm>
        </p:spPr>
        <p:txBody>
          <a:bodyPr/>
          <a:lstStyle>
            <a:lvl1pPr>
              <a:defRPr sz="4500"/>
            </a:lvl1pPr>
            <a:lvl2pPr>
              <a:defRPr sz="3938"/>
            </a:lvl2pPr>
            <a:lvl3pPr>
              <a:defRPr sz="3375"/>
            </a:lvl3pPr>
            <a:lvl4pPr>
              <a:defRPr sz="2813"/>
            </a:lvl4pPr>
            <a:lvl5pPr>
              <a:defRPr sz="2813"/>
            </a:lvl5pPr>
            <a:lvl6pPr>
              <a:defRPr sz="2813"/>
            </a:lvl6pPr>
            <a:lvl7pPr>
              <a:defRPr sz="2813"/>
            </a:lvl7pPr>
            <a:lvl8pPr>
              <a:defRPr sz="2813"/>
            </a:lvl8pPr>
            <a:lvl9pPr>
              <a:defRPr sz="28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938" y="2018110"/>
            <a:ext cx="4230440" cy="6596807"/>
          </a:xfrm>
        </p:spPr>
        <p:txBody>
          <a:bodyPr/>
          <a:lstStyle>
            <a:lvl1pPr marL="0" indent="0">
              <a:buNone/>
              <a:defRPr sz="1969"/>
            </a:lvl1pPr>
            <a:lvl2pPr marL="642960" indent="0">
              <a:buNone/>
              <a:defRPr sz="1688"/>
            </a:lvl2pPr>
            <a:lvl3pPr marL="1285921" indent="0">
              <a:buNone/>
              <a:defRPr sz="1406"/>
            </a:lvl3pPr>
            <a:lvl4pPr marL="1928881" indent="0">
              <a:buNone/>
              <a:defRPr sz="1266"/>
            </a:lvl4pPr>
            <a:lvl5pPr marL="2571841" indent="0">
              <a:buNone/>
              <a:defRPr sz="1266"/>
            </a:lvl5pPr>
            <a:lvl6pPr marL="3214802" indent="0">
              <a:buNone/>
              <a:defRPr sz="1266"/>
            </a:lvl6pPr>
            <a:lvl7pPr marL="3857762" indent="0">
              <a:buNone/>
              <a:defRPr sz="1266"/>
            </a:lvl7pPr>
            <a:lvl8pPr marL="4500723" indent="0">
              <a:buNone/>
              <a:defRPr sz="1266"/>
            </a:lvl8pPr>
            <a:lvl9pPr marL="5143683" indent="0">
              <a:buNone/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405" y="6750844"/>
            <a:ext cx="7715250" cy="796975"/>
          </a:xfrm>
        </p:spPr>
        <p:txBody>
          <a:bodyPr anchor="b"/>
          <a:lstStyle>
            <a:lvl1pPr algn="l">
              <a:defRPr sz="281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20405" y="861715"/>
            <a:ext cx="7715250" cy="5786438"/>
          </a:xfrm>
        </p:spPr>
        <p:txBody>
          <a:bodyPr/>
          <a:lstStyle>
            <a:lvl1pPr marL="0" indent="0">
              <a:buNone/>
              <a:defRPr sz="4500"/>
            </a:lvl1pPr>
            <a:lvl2pPr marL="642960" indent="0">
              <a:buNone/>
              <a:defRPr sz="3938"/>
            </a:lvl2pPr>
            <a:lvl3pPr marL="1285921" indent="0">
              <a:buNone/>
              <a:defRPr sz="3375"/>
            </a:lvl3pPr>
            <a:lvl4pPr marL="1928881" indent="0">
              <a:buNone/>
              <a:defRPr sz="2813"/>
            </a:lvl4pPr>
            <a:lvl5pPr marL="2571841" indent="0">
              <a:buNone/>
              <a:defRPr sz="2813"/>
            </a:lvl5pPr>
            <a:lvl6pPr marL="3214802" indent="0">
              <a:buNone/>
              <a:defRPr sz="2813"/>
            </a:lvl6pPr>
            <a:lvl7pPr marL="3857762" indent="0">
              <a:buNone/>
              <a:defRPr sz="2813"/>
            </a:lvl7pPr>
            <a:lvl8pPr marL="4500723" indent="0">
              <a:buNone/>
              <a:defRPr sz="2813"/>
            </a:lvl8pPr>
            <a:lvl9pPr marL="5143683" indent="0">
              <a:buNone/>
              <a:defRPr sz="281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20405" y="7547819"/>
            <a:ext cx="7715250" cy="1131837"/>
          </a:xfrm>
        </p:spPr>
        <p:txBody>
          <a:bodyPr/>
          <a:lstStyle>
            <a:lvl1pPr marL="0" indent="0">
              <a:buNone/>
              <a:defRPr sz="1969"/>
            </a:lvl1pPr>
            <a:lvl2pPr marL="642960" indent="0">
              <a:buNone/>
              <a:defRPr sz="1688"/>
            </a:lvl2pPr>
            <a:lvl3pPr marL="1285921" indent="0">
              <a:buNone/>
              <a:defRPr sz="1406"/>
            </a:lvl3pPr>
            <a:lvl4pPr marL="1928881" indent="0">
              <a:buNone/>
              <a:defRPr sz="1266"/>
            </a:lvl4pPr>
            <a:lvl5pPr marL="2571841" indent="0">
              <a:buNone/>
              <a:defRPr sz="1266"/>
            </a:lvl5pPr>
            <a:lvl6pPr marL="3214802" indent="0">
              <a:buNone/>
              <a:defRPr sz="1266"/>
            </a:lvl6pPr>
            <a:lvl7pPr marL="3857762" indent="0">
              <a:buNone/>
              <a:defRPr sz="1266"/>
            </a:lvl7pPr>
            <a:lvl8pPr marL="4500723" indent="0">
              <a:buNone/>
              <a:defRPr sz="1266"/>
            </a:lvl8pPr>
            <a:lvl9pPr marL="5143683" indent="0">
              <a:buNone/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42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53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2594" y="386210"/>
            <a:ext cx="2893219" cy="82287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2937" y="386210"/>
            <a:ext cx="8465344" cy="82287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38" y="386210"/>
            <a:ext cx="11572875" cy="1607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8" y="2250282"/>
            <a:ext cx="11572875" cy="6364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38" y="8938618"/>
            <a:ext cx="3000375" cy="513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93406" y="8938618"/>
            <a:ext cx="4071938" cy="513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5438" y="8938618"/>
            <a:ext cx="3000375" cy="5134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6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85921" rtl="0" eaLnBrk="1" latinLnBrk="0" hangingPunct="1">
        <a:spcBef>
          <a:spcPct val="0"/>
        </a:spcBef>
        <a:buNone/>
        <a:defRPr sz="61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2220" indent="-482220" algn="l" defTabSz="1285921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4811" indent="-401850" algn="l" defTabSz="1285921" rtl="0" eaLnBrk="1" latinLnBrk="0" hangingPunct="1">
        <a:spcBef>
          <a:spcPct val="20000"/>
        </a:spcBef>
        <a:buFont typeface="Arial" pitchFamily="34" charset="0"/>
        <a:buChar char="–"/>
        <a:defRPr sz="3938" kern="1200">
          <a:solidFill>
            <a:schemeClr val="tx1"/>
          </a:solidFill>
          <a:latin typeface="+mn-lt"/>
          <a:ea typeface="+mn-ea"/>
          <a:cs typeface="+mn-cs"/>
        </a:defRPr>
      </a:lvl2pPr>
      <a:lvl3pPr marL="1607401" indent="-321480" algn="l" defTabSz="1285921" rtl="0" eaLnBrk="1" latinLnBrk="0" hangingPunct="1">
        <a:spcBef>
          <a:spcPct val="20000"/>
        </a:spcBef>
        <a:buFont typeface="Arial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3pPr>
      <a:lvl4pPr marL="2250361" indent="-321480" algn="l" defTabSz="1285921" rtl="0" eaLnBrk="1" latinLnBrk="0" hangingPunct="1">
        <a:spcBef>
          <a:spcPct val="20000"/>
        </a:spcBef>
        <a:buFont typeface="Arial" pitchFamily="34" charset="0"/>
        <a:buChar char="–"/>
        <a:defRPr sz="2813" kern="1200">
          <a:solidFill>
            <a:schemeClr val="tx1"/>
          </a:solidFill>
          <a:latin typeface="+mn-lt"/>
          <a:ea typeface="+mn-ea"/>
          <a:cs typeface="+mn-cs"/>
        </a:defRPr>
      </a:lvl4pPr>
      <a:lvl5pPr marL="2893322" indent="-321480" algn="l" defTabSz="1285921" rtl="0" eaLnBrk="1" latinLnBrk="0" hangingPunct="1">
        <a:spcBef>
          <a:spcPct val="20000"/>
        </a:spcBef>
        <a:buFont typeface="Arial" pitchFamily="34" charset="0"/>
        <a:buChar char="»"/>
        <a:defRPr sz="2813" kern="1200">
          <a:solidFill>
            <a:schemeClr val="tx1"/>
          </a:solidFill>
          <a:latin typeface="+mn-lt"/>
          <a:ea typeface="+mn-ea"/>
          <a:cs typeface="+mn-cs"/>
        </a:defRPr>
      </a:lvl5pPr>
      <a:lvl6pPr marL="3536282" indent="-321480" algn="l" defTabSz="1285921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179242" indent="-321480" algn="l" defTabSz="1285921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4822203" indent="-321480" algn="l" defTabSz="1285921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465163" indent="-321480" algn="l" defTabSz="1285921" rtl="0" eaLnBrk="1" latinLnBrk="0" hangingPunct="1">
        <a:spcBef>
          <a:spcPct val="20000"/>
        </a:spcBef>
        <a:buFont typeface="Arial" pitchFamily="34" charset="0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1pPr>
      <a:lvl2pPr marL="642960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85921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3pPr>
      <a:lvl4pPr marL="1928881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4pPr>
      <a:lvl5pPr marL="2571841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5pPr>
      <a:lvl6pPr marL="3214802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6pPr>
      <a:lvl7pPr marL="3857762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7pPr>
      <a:lvl8pPr marL="4500723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8pPr>
      <a:lvl9pPr marL="5143683" algn="l" defTabSz="1285921" rtl="0" eaLnBrk="1" latinLnBrk="0" hangingPunct="1">
        <a:defRPr sz="2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42900"/>
            <a:ext cx="13096875" cy="9753599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" y="6505575"/>
            <a:ext cx="6315075" cy="35909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5943601"/>
            <a:ext cx="9267825" cy="41433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1625" y="3771900"/>
            <a:ext cx="6505575" cy="12477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7050" spc="-375" dirty="0">
                <a:solidFill>
                  <a:srgbClr val="414141"/>
                </a:solidFill>
                <a:ea typeface="210 Saengwhalbanjang Regular"/>
              </a:rPr>
              <a:t>스마트</a:t>
            </a:r>
            <a:r>
              <a:rPr lang="en-US" sz="7050" spc="-375" dirty="0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altLang="en-US" sz="7050" spc="-375" dirty="0">
                <a:solidFill>
                  <a:srgbClr val="414141"/>
                </a:solidFill>
                <a:ea typeface="210 Saengwhalbanjang Regular"/>
              </a:rPr>
              <a:t>진료보조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1625" y="4657725"/>
            <a:ext cx="4743450" cy="12477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7050" spc="-375" dirty="0">
                <a:solidFill>
                  <a:srgbClr val="4081ED"/>
                </a:solidFill>
                <a:ea typeface="210 Saengwhalbanjang Regular"/>
              </a:rPr>
              <a:t>메디케어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7350" y="5915025"/>
            <a:ext cx="656272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누구나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,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언제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어디서나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의료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서비스를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받을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수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있는</a:t>
            </a:r>
            <a:r>
              <a:rPr lang="en-US" sz="1500" spc="-75" dirty="0">
                <a:solidFill>
                  <a:srgbClr val="1C5ACD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1C5ACD">
                    <a:alpha val="80000"/>
                  </a:srgbClr>
                </a:solidFill>
                <a:ea typeface="Gmarket Sans Medium"/>
              </a:rPr>
              <a:t>세상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인공지능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의료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상담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챗봇으로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 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더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스마트한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의료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상담을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altLang="en-US" sz="1500" spc="-75" dirty="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제공하다</a:t>
            </a:r>
            <a:r>
              <a:rPr lang="en-US" sz="1500" spc="-75" dirty="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790825"/>
            <a:ext cx="5648325" cy="56483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57350" y="3343275"/>
            <a:ext cx="1847850" cy="8572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4875" i="1" spc="-300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8825" y="7810500"/>
            <a:ext cx="21336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25" spc="-75" dirty="0">
                <a:solidFill>
                  <a:srgbClr val="414141"/>
                </a:solidFill>
                <a:latin typeface="Gmarket Sans Bold"/>
              </a:rPr>
              <a:t>Medicare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25" y="7686675"/>
            <a:ext cx="304800" cy="3619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6725" y="2752725"/>
            <a:ext cx="1266825" cy="481965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 rot="-5400000">
            <a:off x="-1162050" y="5000625"/>
            <a:ext cx="3133725" cy="219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spc="75" dirty="0">
                <a:solidFill>
                  <a:srgbClr val="FFFFFF"/>
                </a:solidFill>
                <a:latin typeface="Gmarket Sans Light"/>
              </a:rPr>
              <a:t>2025' Smart AI Medicare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625" y="2390775"/>
            <a:ext cx="1800225" cy="5524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5" y="3505200"/>
            <a:ext cx="2314575" cy="76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AD0362-A92A-4597-A4B1-494CF35F5D59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</a:rPr>
              <a:t>2025' Smart AI Medicare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4069D8D3-99DA-4598-94BE-766A372E35C2}"/>
              </a:ext>
            </a:extLst>
          </p:cNvPr>
          <p:cNvSpPr txBox="1"/>
          <p:nvPr/>
        </p:nvSpPr>
        <p:spPr>
          <a:xfrm>
            <a:off x="5334005" y="1533530"/>
            <a:ext cx="3133725" cy="219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</a:rPr>
              <a:t>2025' Smart AI Medicare Chat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4EEF0EF5-61F3-48A9-AE09-EEF7C9CD3ED8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7F5DB-4EB6-440D-8EAF-769D057CB779}"/>
              </a:ext>
            </a:extLst>
          </p:cNvPr>
          <p:cNvSpPr/>
          <p:nvPr/>
        </p:nvSpPr>
        <p:spPr>
          <a:xfrm>
            <a:off x="903623" y="4041525"/>
            <a:ext cx="1609725" cy="903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Prompt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34CA3D-BDD6-45A8-A42B-9D0B3E6DFD3A}"/>
              </a:ext>
            </a:extLst>
          </p:cNvPr>
          <p:cNvSpPr/>
          <p:nvPr/>
        </p:nvSpPr>
        <p:spPr>
          <a:xfrm>
            <a:off x="4951108" y="4046634"/>
            <a:ext cx="1609725" cy="903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Response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4D14EB5-E45A-4725-B319-2E3199DE7D46}"/>
              </a:ext>
            </a:extLst>
          </p:cNvPr>
          <p:cNvSpPr/>
          <p:nvPr/>
        </p:nvSpPr>
        <p:spPr>
          <a:xfrm>
            <a:off x="2927365" y="4045444"/>
            <a:ext cx="1609725" cy="9038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Generator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(Language Model)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16" name="Picture 2" descr="종이 - 무료 교육개 아이콘">
            <a:extLst>
              <a:ext uri="{FF2B5EF4-FFF2-40B4-BE49-F238E27FC236}">
                <a16:creationId xmlns:a16="http://schemas.microsoft.com/office/drawing/2014/main" id="{9CB909E5-98C9-43DE-A2B5-DEE3AD3B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05" y="6115300"/>
            <a:ext cx="1282303" cy="12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원통형 16">
            <a:extLst>
              <a:ext uri="{FF2B5EF4-FFF2-40B4-BE49-F238E27FC236}">
                <a16:creationId xmlns:a16="http://schemas.microsoft.com/office/drawing/2014/main" id="{33DDEFFE-61F3-4C34-A965-3E13FB3AF9D9}"/>
              </a:ext>
            </a:extLst>
          </p:cNvPr>
          <p:cNvSpPr/>
          <p:nvPr/>
        </p:nvSpPr>
        <p:spPr>
          <a:xfrm>
            <a:off x="1953577" y="5984403"/>
            <a:ext cx="776288" cy="120288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168AC-DF1E-4B0B-9142-38B6F1E6E29E}"/>
              </a:ext>
            </a:extLst>
          </p:cNvPr>
          <p:cNvSpPr txBox="1"/>
          <p:nvPr/>
        </p:nvSpPr>
        <p:spPr>
          <a:xfrm>
            <a:off x="10868313" y="4610100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Query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32C2C-AFA3-4A2B-BD22-320594ED3E69}"/>
              </a:ext>
            </a:extLst>
          </p:cNvPr>
          <p:cNvSpPr txBox="1"/>
          <p:nvPr/>
        </p:nvSpPr>
        <p:spPr>
          <a:xfrm>
            <a:off x="3896373" y="7532215"/>
            <a:ext cx="15583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Retrieved Docuents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FD0509-C6C2-4D89-BE42-D067EB3CFD64}"/>
              </a:ext>
            </a:extLst>
          </p:cNvPr>
          <p:cNvCxnSpPr/>
          <p:nvPr/>
        </p:nvCxnSpPr>
        <p:spPr>
          <a:xfrm>
            <a:off x="1751710" y="5189065"/>
            <a:ext cx="286596" cy="62826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64FA4C-DEF0-48C4-A9F1-06737285F7D3}"/>
              </a:ext>
            </a:extLst>
          </p:cNvPr>
          <p:cNvCxnSpPr>
            <a:cxnSpLocks/>
          </p:cNvCxnSpPr>
          <p:nvPr/>
        </p:nvCxnSpPr>
        <p:spPr>
          <a:xfrm>
            <a:off x="2949730" y="6704657"/>
            <a:ext cx="707826" cy="878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C775003-2168-4CDD-B1C0-C8CA270C8662}"/>
              </a:ext>
            </a:extLst>
          </p:cNvPr>
          <p:cNvCxnSpPr>
            <a:cxnSpLocks/>
          </p:cNvCxnSpPr>
          <p:nvPr/>
        </p:nvCxnSpPr>
        <p:spPr>
          <a:xfrm flipH="1" flipV="1">
            <a:off x="4007351" y="5222402"/>
            <a:ext cx="390525" cy="722909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70CDC4B-A917-456D-86FF-E4815AB8F2A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513348" y="4493464"/>
            <a:ext cx="414017" cy="392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BC8657-356D-4BB1-A2F1-9012243A0C76}"/>
              </a:ext>
            </a:extLst>
          </p:cNvPr>
          <p:cNvCxnSpPr>
            <a:cxnSpLocks/>
          </p:cNvCxnSpPr>
          <p:nvPr/>
        </p:nvCxnSpPr>
        <p:spPr>
          <a:xfrm>
            <a:off x="4537090" y="4527076"/>
            <a:ext cx="414018" cy="119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26CC40-4AAC-4E8B-8E59-8798A5C5B457}"/>
              </a:ext>
            </a:extLst>
          </p:cNvPr>
          <p:cNvCxnSpPr>
            <a:cxnSpLocks/>
          </p:cNvCxnSpPr>
          <p:nvPr/>
        </p:nvCxnSpPr>
        <p:spPr>
          <a:xfrm>
            <a:off x="7003746" y="2322814"/>
            <a:ext cx="4439" cy="5649140"/>
          </a:xfrm>
          <a:prstGeom prst="line">
            <a:avLst/>
          </a:prstGeom>
          <a:ln w="444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데이터 베이스 - 무료 과학 기술개 아이콘">
            <a:extLst>
              <a:ext uri="{FF2B5EF4-FFF2-40B4-BE49-F238E27FC236}">
                <a16:creationId xmlns:a16="http://schemas.microsoft.com/office/drawing/2014/main" id="{844BAB5E-D878-4DB0-8D85-D0C09E4AF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224" y="2853087"/>
            <a:ext cx="1116806" cy="111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뇌 - 무료 과학 기술개 아이콘">
            <a:extLst>
              <a:ext uri="{FF2B5EF4-FFF2-40B4-BE49-F238E27FC236}">
                <a16:creationId xmlns:a16="http://schemas.microsoft.com/office/drawing/2014/main" id="{6D3B1FC5-9DB7-4BB6-9F7E-00A84E66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68" y="4597496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종이 - 무료 교육개 아이콘">
            <a:extLst>
              <a:ext uri="{FF2B5EF4-FFF2-40B4-BE49-F238E27FC236}">
                <a16:creationId xmlns:a16="http://schemas.microsoft.com/office/drawing/2014/main" id="{7ACCF0BC-08F6-4F29-A62F-FDBD15034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45" y="4550467"/>
            <a:ext cx="1282303" cy="12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뇌 - 무료 과학 기술개 아이콘">
            <a:extLst>
              <a:ext uri="{FF2B5EF4-FFF2-40B4-BE49-F238E27FC236}">
                <a16:creationId xmlns:a16="http://schemas.microsoft.com/office/drawing/2014/main" id="{4817D2E4-DE07-443D-BB8E-436608FC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407" y="4597496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종이 - 무료 교육개 아이콘">
            <a:extLst>
              <a:ext uri="{FF2B5EF4-FFF2-40B4-BE49-F238E27FC236}">
                <a16:creationId xmlns:a16="http://schemas.microsoft.com/office/drawing/2014/main" id="{0DF7BA72-1EFD-4C8B-945D-798A13A8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639" y="6516973"/>
            <a:ext cx="1282303" cy="12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사용자 - 무료 사회적인개 아이콘">
            <a:extLst>
              <a:ext uri="{FF2B5EF4-FFF2-40B4-BE49-F238E27FC236}">
                <a16:creationId xmlns:a16="http://schemas.microsoft.com/office/drawing/2014/main" id="{4844889C-376B-4FE9-9100-391F9706C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637" y="4531444"/>
            <a:ext cx="1282303" cy="12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문서 - 무료 파일 및 폴더개 아이콘">
            <a:extLst>
              <a:ext uri="{FF2B5EF4-FFF2-40B4-BE49-F238E27FC236}">
                <a16:creationId xmlns:a16="http://schemas.microsoft.com/office/drawing/2014/main" id="{EE4E469D-FF1F-4612-BC85-676F456B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092" y="6388098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2B8BA6A-CEFB-4956-A707-EE64A525D31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916181" y="4027043"/>
            <a:ext cx="0" cy="57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37AF9D0-755F-432F-874A-567652E768CE}"/>
              </a:ext>
            </a:extLst>
          </p:cNvPr>
          <p:cNvCxnSpPr>
            <a:cxnSpLocks/>
          </p:cNvCxnSpPr>
          <p:nvPr/>
        </p:nvCxnSpPr>
        <p:spPr>
          <a:xfrm>
            <a:off x="8570608" y="5230908"/>
            <a:ext cx="700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D2B8E0C-901C-43D5-BB5E-0DEDC4D71AD0}"/>
              </a:ext>
            </a:extLst>
          </p:cNvPr>
          <p:cNvCxnSpPr>
            <a:cxnSpLocks/>
          </p:cNvCxnSpPr>
          <p:nvPr/>
        </p:nvCxnSpPr>
        <p:spPr>
          <a:xfrm>
            <a:off x="11018533" y="5005605"/>
            <a:ext cx="8801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9AABDC-5953-4DD4-B85B-782E3941BD1B}"/>
              </a:ext>
            </a:extLst>
          </p:cNvPr>
          <p:cNvCxnSpPr>
            <a:cxnSpLocks/>
          </p:cNvCxnSpPr>
          <p:nvPr/>
        </p:nvCxnSpPr>
        <p:spPr>
          <a:xfrm flipH="1">
            <a:off x="11027332" y="5292780"/>
            <a:ext cx="87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7F60E3A-E17E-4EDC-AE8A-B4674FF853CB}"/>
              </a:ext>
            </a:extLst>
          </p:cNvPr>
          <p:cNvCxnSpPr>
            <a:cxnSpLocks/>
          </p:cNvCxnSpPr>
          <p:nvPr/>
        </p:nvCxnSpPr>
        <p:spPr>
          <a:xfrm flipH="1">
            <a:off x="11520776" y="5654887"/>
            <a:ext cx="8798" cy="55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5F2582-43C1-44E2-A64C-4D983D9CCBBF}"/>
              </a:ext>
            </a:extLst>
          </p:cNvPr>
          <p:cNvCxnSpPr>
            <a:cxnSpLocks/>
          </p:cNvCxnSpPr>
          <p:nvPr/>
        </p:nvCxnSpPr>
        <p:spPr>
          <a:xfrm flipH="1">
            <a:off x="9904819" y="7003830"/>
            <a:ext cx="827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ADA1F25-46B9-4210-8B83-BF821A5E5A09}"/>
              </a:ext>
            </a:extLst>
          </p:cNvPr>
          <p:cNvCxnSpPr>
            <a:cxnSpLocks/>
          </p:cNvCxnSpPr>
          <p:nvPr/>
        </p:nvCxnSpPr>
        <p:spPr>
          <a:xfrm>
            <a:off x="8921007" y="5230909"/>
            <a:ext cx="0" cy="97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095DA60-39CD-4264-A041-743252CEFAC3}"/>
              </a:ext>
            </a:extLst>
          </p:cNvPr>
          <p:cNvSpPr txBox="1"/>
          <p:nvPr/>
        </p:nvSpPr>
        <p:spPr>
          <a:xfrm>
            <a:off x="7162800" y="2400300"/>
            <a:ext cx="167718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Massive Data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EFDB5C-CEC8-468A-B093-A57E0D2EF3D5}"/>
              </a:ext>
            </a:extLst>
          </p:cNvPr>
          <p:cNvSpPr txBox="1"/>
          <p:nvPr/>
        </p:nvSpPr>
        <p:spPr>
          <a:xfrm>
            <a:off x="8268545" y="4838700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Finetuning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BD6170-3016-49D1-A849-782AFE3269FD}"/>
              </a:ext>
            </a:extLst>
          </p:cNvPr>
          <p:cNvSpPr txBox="1"/>
          <p:nvPr/>
        </p:nvSpPr>
        <p:spPr>
          <a:xfrm>
            <a:off x="1803558" y="7545169"/>
            <a:ext cx="1304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Document Store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8D0485-2CF4-46CB-9015-2DE798D22C9E}"/>
              </a:ext>
            </a:extLst>
          </p:cNvPr>
          <p:cNvSpPr txBox="1"/>
          <p:nvPr/>
        </p:nvSpPr>
        <p:spPr>
          <a:xfrm>
            <a:off x="10833830" y="5319737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Answer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41A723-20F3-4571-902B-7D25B5EAA1FD}"/>
              </a:ext>
            </a:extLst>
          </p:cNvPr>
          <p:cNvSpPr txBox="1"/>
          <p:nvPr/>
        </p:nvSpPr>
        <p:spPr>
          <a:xfrm>
            <a:off x="11911409" y="4164792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dirty="0">
                <a:solidFill>
                  <a:prstClr val="black"/>
                </a:solidFill>
                <a:latin typeface="Gmarket Sans Medium" panose="020B0600000101010101" charset="-127"/>
                <a:ea typeface="Gmarket Sans Medium" panose="020B0600000101010101" charset="-127"/>
                <a:cs typeface="Calibri" panose="020F0502020204030204" pitchFamily="34" charset="0"/>
              </a:rPr>
              <a:t>환자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453518-C8AB-4C5F-B197-8074CBB304E1}"/>
              </a:ext>
            </a:extLst>
          </p:cNvPr>
          <p:cNvSpPr txBox="1"/>
          <p:nvPr/>
        </p:nvSpPr>
        <p:spPr>
          <a:xfrm>
            <a:off x="9591675" y="3924300"/>
            <a:ext cx="1304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Finetuned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Model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3886F9-DDC2-45FA-A383-642C1E629442}"/>
              </a:ext>
            </a:extLst>
          </p:cNvPr>
          <p:cNvSpPr txBox="1"/>
          <p:nvPr/>
        </p:nvSpPr>
        <p:spPr>
          <a:xfrm>
            <a:off x="7270485" y="5808701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Base LLM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F2E3A3-AA11-418B-9F00-6E98B6046E3D}"/>
              </a:ext>
            </a:extLst>
          </p:cNvPr>
          <p:cNvSpPr txBox="1"/>
          <p:nvPr/>
        </p:nvSpPr>
        <p:spPr>
          <a:xfrm>
            <a:off x="8282832" y="6211963"/>
            <a:ext cx="1304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Train Data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F46EDE-8013-40EE-A7C2-8972CD7BF3CE}"/>
              </a:ext>
            </a:extLst>
          </p:cNvPr>
          <p:cNvSpPr txBox="1"/>
          <p:nvPr/>
        </p:nvSpPr>
        <p:spPr>
          <a:xfrm>
            <a:off x="9448800" y="7076410"/>
            <a:ext cx="16157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Re-Finetuning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3D8963-B140-4CE7-AAED-B2D2647B7CEE}"/>
              </a:ext>
            </a:extLst>
          </p:cNvPr>
          <p:cNvSpPr txBox="1"/>
          <p:nvPr/>
        </p:nvSpPr>
        <p:spPr>
          <a:xfrm>
            <a:off x="10877600" y="7724516"/>
            <a:ext cx="13049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Validation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Monitoring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4326D-280D-4A3B-BBE4-10F1670C2B2E}"/>
              </a:ext>
            </a:extLst>
          </p:cNvPr>
          <p:cNvSpPr txBox="1"/>
          <p:nvPr/>
        </p:nvSpPr>
        <p:spPr>
          <a:xfrm>
            <a:off x="7915275" y="4000500"/>
            <a:ext cx="1304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Transfer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Learning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4845CD-C7FB-42ED-861B-B38DAA923ACB}"/>
              </a:ext>
            </a:extLst>
          </p:cNvPr>
          <p:cNvSpPr/>
          <p:nvPr/>
        </p:nvSpPr>
        <p:spPr>
          <a:xfrm>
            <a:off x="1708486" y="2980528"/>
            <a:ext cx="4266895" cy="872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Medicare Platform RAG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9CDAE1-F2E6-4CB2-81A3-889BDC2A7587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10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81ED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3F07E2-0384-445D-916E-1B57C3CCD233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</a:rPr>
              <a:t>3-2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/>
                <a:ea typeface="210 Saengwhalbanjang Regular"/>
              </a:rPr>
              <a:t>서비스 구조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210 Saengwhalbanjang Regular"/>
            </a:endParaRPr>
          </a:p>
        </p:txBody>
      </p:sp>
      <p:sp>
        <p:nvSpPr>
          <p:cNvPr id="60" name="TextBox 15">
            <a:extLst>
              <a:ext uri="{FF2B5EF4-FFF2-40B4-BE49-F238E27FC236}">
                <a16:creationId xmlns:a16="http://schemas.microsoft.com/office/drawing/2014/main" id="{A38F6D1D-5E8B-4503-BC7E-22C764D48EFA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</a:rPr>
              <a:t>Medicare </a:t>
            </a: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341216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D0B4E-6423-5F7A-EFCA-BD8A72687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AD37D0-B4E5-1D87-921C-2CE30228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7EF24C8-41F1-6D98-054F-A0BAEEC2ADB5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E4881F78-D659-9919-93F0-56E3BB02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CE06049-327E-8510-5DE4-0A5ED09B2E75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40513C5-1FCE-52EB-CE16-33AE1AEF9E89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FBACC0-3E09-13F4-B46C-464B6010422D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3-2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/>
                <a:ea typeface="210 Saengwhalbanjang Regular"/>
              </a:rPr>
              <a:t>서비스 구조</a:t>
            </a:r>
            <a:endParaRPr lang="ko-KR" altLang="en-US" sz="5400" dirty="0">
              <a:solidFill>
                <a:srgbClr val="414141"/>
              </a:solidFill>
              <a:ea typeface="210 Saengwhalbanjang Regular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8E90EBA-3A54-4FDF-990E-DB956391BBB3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pic>
        <p:nvPicPr>
          <p:cNvPr id="21" name="Picture 8" descr="뇌 - 무료 과학 기술개 아이콘">
            <a:extLst>
              <a:ext uri="{FF2B5EF4-FFF2-40B4-BE49-F238E27FC236}">
                <a16:creationId xmlns:a16="http://schemas.microsoft.com/office/drawing/2014/main" id="{5C4AE2F6-C295-438E-BA65-82637733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24" y="4152541"/>
            <a:ext cx="1352576" cy="13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사용자 - 무료 사회적인개 아이콘">
            <a:extLst>
              <a:ext uri="{FF2B5EF4-FFF2-40B4-BE49-F238E27FC236}">
                <a16:creationId xmlns:a16="http://schemas.microsoft.com/office/drawing/2014/main" id="{C77CC150-F85E-452D-B7FB-1F91EE01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7" y="2045698"/>
            <a:ext cx="980769" cy="86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86C88E-8F40-4BE6-92D9-D0DAB4EF2A8E}"/>
              </a:ext>
            </a:extLst>
          </p:cNvPr>
          <p:cNvSpPr txBox="1"/>
          <p:nvPr/>
        </p:nvSpPr>
        <p:spPr>
          <a:xfrm>
            <a:off x="10821924" y="2417965"/>
            <a:ext cx="2137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결과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6CC40-685C-416E-9930-75DAC8FCBF56}"/>
              </a:ext>
            </a:extLst>
          </p:cNvPr>
          <p:cNvSpPr txBox="1"/>
          <p:nvPr/>
        </p:nvSpPr>
        <p:spPr>
          <a:xfrm>
            <a:off x="1228392" y="542727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CHAT BOT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EA624A-D972-468C-8FA6-CBE69A5B3D72}"/>
              </a:ext>
            </a:extLst>
          </p:cNvPr>
          <p:cNvSpPr txBox="1"/>
          <p:nvPr/>
        </p:nvSpPr>
        <p:spPr>
          <a:xfrm>
            <a:off x="498718" y="1680044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환자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49E24DC-0EF4-40EB-B10B-3701CFAEB9CA}"/>
              </a:ext>
            </a:extLst>
          </p:cNvPr>
          <p:cNvSpPr/>
          <p:nvPr/>
        </p:nvSpPr>
        <p:spPr>
          <a:xfrm>
            <a:off x="2895600" y="4485025"/>
            <a:ext cx="1352576" cy="749391"/>
          </a:xfrm>
          <a:prstGeom prst="rightArrow">
            <a:avLst/>
          </a:prstGeom>
          <a:solidFill>
            <a:srgbClr val="3E7D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답변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4EF80B-4E91-4A56-B37F-34BFFB8AE768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11/17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81ED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978845-7E1F-48C9-B483-40A79FEAE802}"/>
              </a:ext>
            </a:extLst>
          </p:cNvPr>
          <p:cNvSpPr/>
          <p:nvPr/>
        </p:nvSpPr>
        <p:spPr>
          <a:xfrm>
            <a:off x="1803643" y="1790701"/>
            <a:ext cx="7808035" cy="6272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55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세의 남성이 급격한 혈당의 상승 하강 폭을 가지며 어지러움을 호소하고 신체 말단의 괴사 증세를 가지고 있습니다 이는 어떤 질병입니까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?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0F48673-51E8-497D-A04D-7A1ABC463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76" y="2895226"/>
            <a:ext cx="8357739" cy="7116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570B17-469B-4899-8CDC-3E5204A48203}"/>
              </a:ext>
            </a:extLst>
          </p:cNvPr>
          <p:cNvSpPr/>
          <p:nvPr/>
        </p:nvSpPr>
        <p:spPr>
          <a:xfrm>
            <a:off x="9295363" y="2840042"/>
            <a:ext cx="3475118" cy="970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질병에 대한 진단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근거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약물 처방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추천사항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해당 항목들에 대한 답을 받을 수 있으며</a:t>
            </a: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추천 사항과 요약을 받은 사진입니다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C531F7-1C5F-4256-8CEA-BB01968271D6}"/>
              </a:ext>
            </a:extLst>
          </p:cNvPr>
          <p:cNvSpPr/>
          <p:nvPr/>
        </p:nvSpPr>
        <p:spPr>
          <a:xfrm>
            <a:off x="4730930" y="3780722"/>
            <a:ext cx="5632269" cy="1309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8F280C-D2C5-4848-A5CF-C0F374342DA4}"/>
              </a:ext>
            </a:extLst>
          </p:cNvPr>
          <p:cNvSpPr/>
          <p:nvPr/>
        </p:nvSpPr>
        <p:spPr>
          <a:xfrm>
            <a:off x="4724400" y="3300465"/>
            <a:ext cx="4343400" cy="42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A8A4A0B-085E-4347-AF84-DC8F3824F04C}"/>
              </a:ext>
            </a:extLst>
          </p:cNvPr>
          <p:cNvSpPr/>
          <p:nvPr/>
        </p:nvSpPr>
        <p:spPr>
          <a:xfrm>
            <a:off x="4730930" y="5141668"/>
            <a:ext cx="755470" cy="215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A8A15F-F1AC-4A9D-8078-73B810826229}"/>
              </a:ext>
            </a:extLst>
          </p:cNvPr>
          <p:cNvSpPr/>
          <p:nvPr/>
        </p:nvSpPr>
        <p:spPr>
          <a:xfrm>
            <a:off x="4724400" y="8198240"/>
            <a:ext cx="7855514" cy="679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E73DBB-86CE-46A3-9D9E-70BF9620924F}"/>
              </a:ext>
            </a:extLst>
          </p:cNvPr>
          <p:cNvSpPr/>
          <p:nvPr/>
        </p:nvSpPr>
        <p:spPr>
          <a:xfrm>
            <a:off x="4730930" y="5396830"/>
            <a:ext cx="5556070" cy="104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009E6666-6194-4946-9090-6B505B6455E5}"/>
              </a:ext>
            </a:extLst>
          </p:cNvPr>
          <p:cNvSpPr/>
          <p:nvPr/>
        </p:nvSpPr>
        <p:spPr>
          <a:xfrm>
            <a:off x="1834210" y="2571822"/>
            <a:ext cx="800216" cy="1352576"/>
          </a:xfrm>
          <a:prstGeom prst="downArrow">
            <a:avLst/>
          </a:prstGeom>
          <a:solidFill>
            <a:srgbClr val="3F7F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12430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4069D8D3-99DA-4598-94BE-766A372E35C2}"/>
              </a:ext>
            </a:extLst>
          </p:cNvPr>
          <p:cNvSpPr txBox="1"/>
          <p:nvPr/>
        </p:nvSpPr>
        <p:spPr>
          <a:xfrm>
            <a:off x="5334005" y="1533530"/>
            <a:ext cx="3133725" cy="219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2025' Smart AI Medicare Chat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A62D2D-FA40-4071-A847-BF776456BF4F}"/>
              </a:ext>
            </a:extLst>
          </p:cNvPr>
          <p:cNvSpPr/>
          <p:nvPr/>
        </p:nvSpPr>
        <p:spPr>
          <a:xfrm>
            <a:off x="607219" y="7124700"/>
            <a:ext cx="11972695" cy="2407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0BE1A-7E0A-4776-8299-71237BA74D78}"/>
              </a:ext>
            </a:extLst>
          </p:cNvPr>
          <p:cNvSpPr/>
          <p:nvPr/>
        </p:nvSpPr>
        <p:spPr>
          <a:xfrm>
            <a:off x="607218" y="6822892"/>
            <a:ext cx="11972695" cy="289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BASE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472898-EFAD-4A15-B04D-A80F56BEC9EF}"/>
              </a:ext>
            </a:extLst>
          </p:cNvPr>
          <p:cNvSpPr/>
          <p:nvPr/>
        </p:nvSpPr>
        <p:spPr>
          <a:xfrm>
            <a:off x="761999" y="7505700"/>
            <a:ext cx="3886201" cy="1919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10F911-053E-4F78-AC76-1DFE02F959FE}"/>
              </a:ext>
            </a:extLst>
          </p:cNvPr>
          <p:cNvSpPr/>
          <p:nvPr/>
        </p:nvSpPr>
        <p:spPr>
          <a:xfrm>
            <a:off x="4933950" y="7503437"/>
            <a:ext cx="3890555" cy="1919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5AF71-3A75-4B7D-A419-96DE13ED9C99}"/>
              </a:ext>
            </a:extLst>
          </p:cNvPr>
          <p:cNvSpPr/>
          <p:nvPr/>
        </p:nvSpPr>
        <p:spPr>
          <a:xfrm>
            <a:off x="9002860" y="7503436"/>
            <a:ext cx="3429000" cy="1919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B78C6-41D6-4DB4-B4E5-2A0F80E06F6B}"/>
              </a:ext>
            </a:extLst>
          </p:cNvPr>
          <p:cNvSpPr/>
          <p:nvPr/>
        </p:nvSpPr>
        <p:spPr>
          <a:xfrm>
            <a:off x="761999" y="7224475"/>
            <a:ext cx="3890555" cy="290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0E6388-D4A3-4BE4-BCF8-3875B8982550}"/>
              </a:ext>
            </a:extLst>
          </p:cNvPr>
          <p:cNvSpPr/>
          <p:nvPr/>
        </p:nvSpPr>
        <p:spPr>
          <a:xfrm>
            <a:off x="4938304" y="7224475"/>
            <a:ext cx="3886201" cy="3040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Preprocessing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0B3B53-2E80-4FDC-B803-D91A3B52FAB6}"/>
              </a:ext>
            </a:extLst>
          </p:cNvPr>
          <p:cNvSpPr/>
          <p:nvPr/>
        </p:nvSpPr>
        <p:spPr>
          <a:xfrm>
            <a:off x="9002860" y="7199430"/>
            <a:ext cx="3429000" cy="3040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SERVER Computer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DD9E73F-E13D-4AC9-9CD1-D55081FA9120}"/>
              </a:ext>
            </a:extLst>
          </p:cNvPr>
          <p:cNvSpPr/>
          <p:nvPr/>
        </p:nvSpPr>
        <p:spPr>
          <a:xfrm>
            <a:off x="838199" y="7572699"/>
            <a:ext cx="3733800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TTS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한국어 인식 데이터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5FB26C5-B6CB-4FFB-8B5B-D30D700CB2FF}"/>
              </a:ext>
            </a:extLst>
          </p:cNvPr>
          <p:cNvSpPr/>
          <p:nvPr/>
        </p:nvSpPr>
        <p:spPr>
          <a:xfrm>
            <a:off x="838199" y="8167075"/>
            <a:ext cx="3733800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HUB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한국어 말뭉치 데이터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1442F55-4F05-4626-B6F7-D5277152CD61}"/>
              </a:ext>
            </a:extLst>
          </p:cNvPr>
          <p:cNvSpPr/>
          <p:nvPr/>
        </p:nvSpPr>
        <p:spPr>
          <a:xfrm>
            <a:off x="837115" y="8759886"/>
            <a:ext cx="3733800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HUB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 데이터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91EC393-723F-428F-8BF1-EE8A24C46680}"/>
              </a:ext>
            </a:extLst>
          </p:cNvPr>
          <p:cNvSpPr/>
          <p:nvPr/>
        </p:nvSpPr>
        <p:spPr>
          <a:xfrm>
            <a:off x="4991100" y="7598186"/>
            <a:ext cx="3786598" cy="172978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Deduplication DATA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TXT -&gt; JSON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E1CEEF-CD0A-4D17-83E6-F4B8B6E5AB68}"/>
              </a:ext>
            </a:extLst>
          </p:cNvPr>
          <p:cNvSpPr/>
          <p:nvPr/>
        </p:nvSpPr>
        <p:spPr>
          <a:xfrm>
            <a:off x="9096023" y="8169454"/>
            <a:ext cx="3238499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3DF6A5E-0D78-415B-B6BA-238192B31164}"/>
              </a:ext>
            </a:extLst>
          </p:cNvPr>
          <p:cNvSpPr/>
          <p:nvPr/>
        </p:nvSpPr>
        <p:spPr>
          <a:xfrm>
            <a:off x="9065607" y="7568564"/>
            <a:ext cx="3278793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Base LLM [ R1 ]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F81B6C0-A348-420D-B906-A8F5F6EC3333}"/>
              </a:ext>
            </a:extLst>
          </p:cNvPr>
          <p:cNvSpPr/>
          <p:nvPr/>
        </p:nvSpPr>
        <p:spPr>
          <a:xfrm>
            <a:off x="9096023" y="8778272"/>
            <a:ext cx="3248377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H/W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6821921-7534-4CC9-98BE-2BE8B07792D4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4648200" y="7376479"/>
            <a:ext cx="290104" cy="1088865"/>
          </a:xfrm>
          <a:prstGeom prst="bentConnector3">
            <a:avLst>
              <a:gd name="adj1" fmla="val 439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7808D97-BD12-47A0-A5C5-306A48944E29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8824505" y="7376479"/>
            <a:ext cx="271518" cy="10642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A0FB81-12EC-4725-A430-191653C81196}"/>
              </a:ext>
            </a:extLst>
          </p:cNvPr>
          <p:cNvSpPr/>
          <p:nvPr/>
        </p:nvSpPr>
        <p:spPr>
          <a:xfrm>
            <a:off x="600687" y="1659958"/>
            <a:ext cx="1761513" cy="289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RAW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275A38-07F7-4133-99BD-FAC1CD583529}"/>
              </a:ext>
            </a:extLst>
          </p:cNvPr>
          <p:cNvSpPr/>
          <p:nvPr/>
        </p:nvSpPr>
        <p:spPr>
          <a:xfrm>
            <a:off x="600687" y="1961766"/>
            <a:ext cx="1761513" cy="3636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072D7-BCCC-48F5-B048-7201F8BBC7A3}"/>
              </a:ext>
            </a:extLst>
          </p:cNvPr>
          <p:cNvSpPr/>
          <p:nvPr/>
        </p:nvSpPr>
        <p:spPr>
          <a:xfrm>
            <a:off x="3153396" y="1658246"/>
            <a:ext cx="4191778" cy="289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[ Medical ] RAG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1EEA04-9A7A-4293-89F2-D4F26D7F0EE5}"/>
              </a:ext>
            </a:extLst>
          </p:cNvPr>
          <p:cNvSpPr/>
          <p:nvPr/>
        </p:nvSpPr>
        <p:spPr>
          <a:xfrm>
            <a:off x="3150367" y="1938744"/>
            <a:ext cx="4194807" cy="3659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184A8CC-7FD7-40B4-B459-AECB2D90AC6C}"/>
              </a:ext>
            </a:extLst>
          </p:cNvPr>
          <p:cNvSpPr/>
          <p:nvPr/>
        </p:nvSpPr>
        <p:spPr>
          <a:xfrm>
            <a:off x="656790" y="2025713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PDF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BCB1A9C-074F-483B-80E7-7FCD2C75E6FD}"/>
              </a:ext>
            </a:extLst>
          </p:cNvPr>
          <p:cNvSpPr/>
          <p:nvPr/>
        </p:nvSpPr>
        <p:spPr>
          <a:xfrm>
            <a:off x="665499" y="2632261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HTML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6538B42-4E44-4E96-9E5D-988127AAE569}"/>
              </a:ext>
            </a:extLst>
          </p:cNvPr>
          <p:cNvSpPr/>
          <p:nvPr/>
        </p:nvSpPr>
        <p:spPr>
          <a:xfrm>
            <a:off x="665499" y="3220181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CSV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507489-AB09-4CC4-A621-A554CF8088F5}"/>
              </a:ext>
            </a:extLst>
          </p:cNvPr>
          <p:cNvSpPr/>
          <p:nvPr/>
        </p:nvSpPr>
        <p:spPr>
          <a:xfrm>
            <a:off x="665499" y="3811635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DOCX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D5ED539-DD40-4DEA-A4E2-743F5361634A}"/>
              </a:ext>
            </a:extLst>
          </p:cNvPr>
          <p:cNvSpPr/>
          <p:nvPr/>
        </p:nvSpPr>
        <p:spPr>
          <a:xfrm>
            <a:off x="665499" y="4407368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TXT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7A72D3-CEA3-4E3D-ADC5-FBF542F228CF}"/>
              </a:ext>
            </a:extLst>
          </p:cNvPr>
          <p:cNvSpPr/>
          <p:nvPr/>
        </p:nvSpPr>
        <p:spPr>
          <a:xfrm>
            <a:off x="645905" y="4997546"/>
            <a:ext cx="164930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JSON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92306E7-B85C-4119-95F6-8BAD9E2C7CD6}"/>
              </a:ext>
            </a:extLst>
          </p:cNvPr>
          <p:cNvSpPr/>
          <p:nvPr/>
        </p:nvSpPr>
        <p:spPr>
          <a:xfrm>
            <a:off x="3207030" y="2022883"/>
            <a:ext cx="1648413" cy="62304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Connecting</a:t>
            </a:r>
            <a:b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[ TEXT Division 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8B14B2-CBA3-42F6-8BB5-2FB9CE7275BA}"/>
              </a:ext>
            </a:extLst>
          </p:cNvPr>
          <p:cNvSpPr/>
          <p:nvPr/>
        </p:nvSpPr>
        <p:spPr>
          <a:xfrm>
            <a:off x="5052137" y="2025713"/>
            <a:ext cx="2216718" cy="6065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Embedding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0FE2210-D308-4ECC-8A86-3FEC2B92735A}"/>
              </a:ext>
            </a:extLst>
          </p:cNvPr>
          <p:cNvSpPr/>
          <p:nvPr/>
        </p:nvSpPr>
        <p:spPr>
          <a:xfrm>
            <a:off x="3228515" y="3183951"/>
            <a:ext cx="4061823" cy="125873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Vector DB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53A22BF-00F7-4F6C-8AD2-47E93F54F869}"/>
              </a:ext>
            </a:extLst>
          </p:cNvPr>
          <p:cNvSpPr/>
          <p:nvPr/>
        </p:nvSpPr>
        <p:spPr>
          <a:xfrm>
            <a:off x="3207030" y="4997545"/>
            <a:ext cx="4061825" cy="54260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Retrieval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F0DADE7-E632-4080-AB1C-68E1D953B64B}"/>
              </a:ext>
            </a:extLst>
          </p:cNvPr>
          <p:cNvCxnSpPr>
            <a:cxnSpLocks/>
            <a:stCxn id="32" idx="3"/>
            <a:endCxn id="41" idx="1"/>
          </p:cNvCxnSpPr>
          <p:nvPr/>
        </p:nvCxnSpPr>
        <p:spPr>
          <a:xfrm flipV="1">
            <a:off x="2362200" y="2334408"/>
            <a:ext cx="844830" cy="144542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0E635EE-61ED-4A02-8B72-F774D2B70FF1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855443" y="2328987"/>
            <a:ext cx="196694" cy="5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7C1135-A1AD-4933-99F3-2BFD1CE9E961}"/>
              </a:ext>
            </a:extLst>
          </p:cNvPr>
          <p:cNvCxnSpPr>
            <a:cxnSpLocks/>
          </p:cNvCxnSpPr>
          <p:nvPr/>
        </p:nvCxnSpPr>
        <p:spPr>
          <a:xfrm>
            <a:off x="5410200" y="2655021"/>
            <a:ext cx="0" cy="528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AE0589C-A3CE-447F-8611-CBDEBB89B051}"/>
              </a:ext>
            </a:extLst>
          </p:cNvPr>
          <p:cNvCxnSpPr>
            <a:cxnSpLocks/>
          </p:cNvCxnSpPr>
          <p:nvPr/>
        </p:nvCxnSpPr>
        <p:spPr>
          <a:xfrm flipV="1">
            <a:off x="7010400" y="2645932"/>
            <a:ext cx="0" cy="528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865F243-7D48-4B09-A4CD-5B0A201CD6A8}"/>
              </a:ext>
            </a:extLst>
          </p:cNvPr>
          <p:cNvSpPr/>
          <p:nvPr/>
        </p:nvSpPr>
        <p:spPr>
          <a:xfrm>
            <a:off x="1889462" y="2621528"/>
            <a:ext cx="4282738" cy="5407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DATA SAVE&amp;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Vector/Meta Data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DB2DEE4-F7DD-49F7-94A4-19459D49EDEC}"/>
              </a:ext>
            </a:extLst>
          </p:cNvPr>
          <p:cNvSpPr/>
          <p:nvPr/>
        </p:nvSpPr>
        <p:spPr>
          <a:xfrm>
            <a:off x="4703079" y="2857500"/>
            <a:ext cx="3755121" cy="676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Inquiry for Query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[data that Matches]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5EB0C76-215B-4326-9B84-6511D0998709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5259427" y="4442690"/>
            <a:ext cx="0" cy="542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2FE75EE-5385-4FF9-A259-F70703EE4498}"/>
              </a:ext>
            </a:extLst>
          </p:cNvPr>
          <p:cNvSpPr/>
          <p:nvPr/>
        </p:nvSpPr>
        <p:spPr>
          <a:xfrm>
            <a:off x="5029200" y="4468259"/>
            <a:ext cx="3748241" cy="528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Indexing and Searching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[Indexing algorithm extraction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D4067C5-8B32-48E7-B83C-47DBD32170EA}"/>
              </a:ext>
            </a:extLst>
          </p:cNvPr>
          <p:cNvSpPr/>
          <p:nvPr/>
        </p:nvSpPr>
        <p:spPr>
          <a:xfrm>
            <a:off x="10449817" y="5268845"/>
            <a:ext cx="2133600" cy="2899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Trained Model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897E7A-FA47-48DC-BF66-FA8783F818D0}"/>
              </a:ext>
            </a:extLst>
          </p:cNvPr>
          <p:cNvSpPr/>
          <p:nvPr/>
        </p:nvSpPr>
        <p:spPr>
          <a:xfrm>
            <a:off x="10446313" y="5568745"/>
            <a:ext cx="2133600" cy="1254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A2ACD98-AFF3-417F-9200-5FC7A88E734C}"/>
              </a:ext>
            </a:extLst>
          </p:cNvPr>
          <p:cNvSpPr/>
          <p:nvPr/>
        </p:nvSpPr>
        <p:spPr>
          <a:xfrm>
            <a:off x="11006706" y="1708373"/>
            <a:ext cx="1327816" cy="124122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환자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USER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EF5CA02-6794-45A9-88F5-8CC00CBE1FE8}"/>
              </a:ext>
            </a:extLst>
          </p:cNvPr>
          <p:cNvCxnSpPr>
            <a:cxnSpLocks/>
            <a:stCxn id="61" idx="1"/>
            <a:endCxn id="42" idx="3"/>
          </p:cNvCxnSpPr>
          <p:nvPr/>
        </p:nvCxnSpPr>
        <p:spPr>
          <a:xfrm flipH="1">
            <a:off x="7268855" y="2328987"/>
            <a:ext cx="37378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F24094F-284E-4107-B9FC-CD4F71EE91E0}"/>
              </a:ext>
            </a:extLst>
          </p:cNvPr>
          <p:cNvSpPr/>
          <p:nvPr/>
        </p:nvSpPr>
        <p:spPr>
          <a:xfrm>
            <a:off x="10483597" y="5597890"/>
            <a:ext cx="2059031" cy="118585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LLM Trained</a:t>
            </a:r>
            <a:b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on</a:t>
            </a:r>
            <a:b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Existing Data</a:t>
            </a:r>
            <a:endParaRPr kumimoji="0" lang="ko-KR" altLang="en-US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07EDBD7-15C3-41D3-856F-EC1C8126EFBF}"/>
              </a:ext>
            </a:extLst>
          </p:cNvPr>
          <p:cNvCxnSpPr>
            <a:cxnSpLocks/>
            <a:stCxn id="14" idx="3"/>
            <a:endCxn id="60" idx="3"/>
          </p:cNvCxnSpPr>
          <p:nvPr/>
        </p:nvCxnSpPr>
        <p:spPr>
          <a:xfrm flipH="1" flipV="1">
            <a:off x="12579913" y="6195818"/>
            <a:ext cx="1" cy="2132723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B3BF1DD-1C38-43C2-AF68-750280CB24F2}"/>
              </a:ext>
            </a:extLst>
          </p:cNvPr>
          <p:cNvSpPr/>
          <p:nvPr/>
        </p:nvSpPr>
        <p:spPr>
          <a:xfrm>
            <a:off x="8562011" y="4805776"/>
            <a:ext cx="1553463" cy="91242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LLM</a:t>
            </a:r>
            <a:b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endParaRPr kumimoji="0" lang="en-US" altLang="ko-KR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PROMPT</a:t>
            </a:r>
            <a:endParaRPr kumimoji="0" lang="ko-KR" altLang="en-US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182F570C-5915-440C-9CC4-FBC64F5EFE76}"/>
              </a:ext>
            </a:extLst>
          </p:cNvPr>
          <p:cNvCxnSpPr>
            <a:cxnSpLocks/>
            <a:stCxn id="34" idx="2"/>
            <a:endCxn id="65" idx="1"/>
          </p:cNvCxnSpPr>
          <p:nvPr/>
        </p:nvCxnSpPr>
        <p:spPr>
          <a:xfrm rot="5400000" flipH="1" flipV="1">
            <a:off x="6736941" y="3772820"/>
            <a:ext cx="335900" cy="3314240"/>
          </a:xfrm>
          <a:prstGeom prst="bentConnector4">
            <a:avLst>
              <a:gd name="adj1" fmla="val -68056"/>
              <a:gd name="adj2" fmla="val 8164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6A27639-5D1C-471C-8337-77A9B97A8F89}"/>
              </a:ext>
            </a:extLst>
          </p:cNvPr>
          <p:cNvCxnSpPr>
            <a:stCxn id="60" idx="1"/>
            <a:endCxn id="65" idx="2"/>
          </p:cNvCxnSpPr>
          <p:nvPr/>
        </p:nvCxnSpPr>
        <p:spPr>
          <a:xfrm rot="10800000">
            <a:off x="9338743" y="5718204"/>
            <a:ext cx="1107570" cy="4776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CDC385A7-D658-4A1E-97EB-D2C753761C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8015" y="2809754"/>
            <a:ext cx="2261443" cy="1695939"/>
          </a:xfrm>
          <a:prstGeom prst="bentConnector3">
            <a:avLst>
              <a:gd name="adj1" fmla="val 998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456396C-29D1-4C8F-B958-2D1D4F2F80C5}"/>
              </a:ext>
            </a:extLst>
          </p:cNvPr>
          <p:cNvSpPr/>
          <p:nvPr/>
        </p:nvSpPr>
        <p:spPr>
          <a:xfrm>
            <a:off x="12797647" y="6579646"/>
            <a:ext cx="304800" cy="12395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API KEY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A5DCD3-9C28-460D-8D47-DA1F20DDB38E}"/>
              </a:ext>
            </a:extLst>
          </p:cNvPr>
          <p:cNvSpPr/>
          <p:nvPr/>
        </p:nvSpPr>
        <p:spPr>
          <a:xfrm>
            <a:off x="4953000" y="6044231"/>
            <a:ext cx="4141789" cy="6232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Post-Correction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</a:b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[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Improve Accuracy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With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Rerank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/ Fusion,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etc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]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059FA99-E998-49C2-8910-B80AFB06DDF0}"/>
              </a:ext>
            </a:extLst>
          </p:cNvPr>
          <p:cNvSpPr/>
          <p:nvPr/>
        </p:nvSpPr>
        <p:spPr>
          <a:xfrm>
            <a:off x="6643989" y="2131639"/>
            <a:ext cx="2212064" cy="1713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Query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C5440C8-7D1C-495C-8C03-A430ECA5CD9B}"/>
              </a:ext>
            </a:extLst>
          </p:cNvPr>
          <p:cNvSpPr/>
          <p:nvPr/>
        </p:nvSpPr>
        <p:spPr>
          <a:xfrm>
            <a:off x="9314225" y="2565119"/>
            <a:ext cx="2212064" cy="1713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Answer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910A2BB-9971-486A-8FF8-3C0D95DB9FB5}"/>
              </a:ext>
            </a:extLst>
          </p:cNvPr>
          <p:cNvSpPr/>
          <p:nvPr/>
        </p:nvSpPr>
        <p:spPr>
          <a:xfrm>
            <a:off x="8610600" y="6216564"/>
            <a:ext cx="2212064" cy="1713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Answer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81C051-7821-4245-8509-EED2E2DA833C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12/17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8" name="TextBox 11">
            <a:extLst>
              <a:ext uri="{FF2B5EF4-FFF2-40B4-BE49-F238E27FC236}">
                <a16:creationId xmlns:a16="http://schemas.microsoft.com/office/drawing/2014/main" id="{F18B9F27-EBE8-430D-9159-24B340451CCF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902219-2E5C-4654-A184-C6D5A982CD4B}"/>
              </a:ext>
            </a:extLst>
          </p:cNvPr>
          <p:cNvSpPr txBox="1"/>
          <p:nvPr/>
        </p:nvSpPr>
        <p:spPr>
          <a:xfrm>
            <a:off x="660796" y="821531"/>
            <a:ext cx="7985849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3-3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시스템 개요</a:t>
            </a:r>
            <a:endParaRPr lang="ko-KR" altLang="en-US" sz="5400" dirty="0">
              <a:solidFill>
                <a:srgbClr val="414141"/>
              </a:solidFill>
              <a:ea typeface="210 Saengwhalbanjang Regular"/>
            </a:endParaRPr>
          </a:p>
        </p:txBody>
      </p:sp>
      <p:sp>
        <p:nvSpPr>
          <p:cNvPr id="80" name="TextBox 7">
            <a:extLst>
              <a:ext uri="{FF2B5EF4-FFF2-40B4-BE49-F238E27FC236}">
                <a16:creationId xmlns:a16="http://schemas.microsoft.com/office/drawing/2014/main" id="{3ABBCF4B-5E9D-4F63-8006-EFD337A2D5D6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스마트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진료보조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  AI Medicare</a:t>
            </a:r>
          </a:p>
        </p:txBody>
      </p:sp>
    </p:spTree>
    <p:extLst>
      <p:ext uri="{BB962C8B-B14F-4D97-AF65-F5344CB8AC3E}">
        <p14:creationId xmlns:p14="http://schemas.microsoft.com/office/powerpoint/2010/main" val="288714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52BF20-212B-4B11-B113-16717D7B2C20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13/17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3609C58-24DB-4A38-A8F1-067C03ABE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15282"/>
              </p:ext>
            </p:extLst>
          </p:nvPr>
        </p:nvGraphicFramePr>
        <p:xfrm>
          <a:off x="533400" y="2415258"/>
          <a:ext cx="12725400" cy="6167529"/>
        </p:xfrm>
        <a:graphic>
          <a:graphicData uri="http://schemas.openxmlformats.org/drawingml/2006/table">
            <a:tbl>
              <a:tblPr>
                <a:effectLst>
                  <a:reflection blurRad="12700" stA="0" endPos="65000" dist="76200" dir="5400000" sy="-100000" algn="bl" rotWithShape="0"/>
                </a:effectLst>
              </a:tblPr>
              <a:tblGrid>
                <a:gridCol w="2153632">
                  <a:extLst>
                    <a:ext uri="{9D8B030D-6E8A-4147-A177-3AD203B41FA5}">
                      <a16:colId xmlns:a16="http://schemas.microsoft.com/office/drawing/2014/main" val="140617800"/>
                    </a:ext>
                  </a:extLst>
                </a:gridCol>
                <a:gridCol w="761308">
                  <a:extLst>
                    <a:ext uri="{9D8B030D-6E8A-4147-A177-3AD203B41FA5}">
                      <a16:colId xmlns:a16="http://schemas.microsoft.com/office/drawing/2014/main" val="1544979982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3706003781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3668414969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2181383119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2987807538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1486705841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3215174655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3243360141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2242079161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2808491249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461583136"/>
                    </a:ext>
                  </a:extLst>
                </a:gridCol>
                <a:gridCol w="891860">
                  <a:extLst>
                    <a:ext uri="{9D8B030D-6E8A-4147-A177-3AD203B41FA5}">
                      <a16:colId xmlns:a16="http://schemas.microsoft.com/office/drawing/2014/main" val="2365373226"/>
                    </a:ext>
                  </a:extLst>
                </a:gridCol>
              </a:tblGrid>
              <a:tr h="6852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세부내용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수행 기간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813729"/>
                  </a:ext>
                </a:extLst>
              </a:tr>
              <a:tr h="6852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2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3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4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5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6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7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8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9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10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11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12</a:t>
                      </a:r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주차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38769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요구사항 검증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047234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기본 개발 구조 설계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980314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데이터 수집 </a:t>
                      </a:r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/ </a:t>
                      </a:r>
                      <a:r>
                        <a:rPr lang="ko-KR" altLang="en-US" sz="17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전처리</a:t>
                      </a:r>
                      <a:endParaRPr lang="ko-KR" altLang="en-US" sz="17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59804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개발 </a:t>
                      </a:r>
                      <a:r>
                        <a:rPr lang="en-US" altLang="ko-KR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[LLM] + RAG</a:t>
                      </a:r>
                      <a:endParaRPr lang="ko-KR" altLang="en-US" sz="17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910645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프로토타입 테스트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360523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배포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269902"/>
                  </a:ext>
                </a:extLst>
              </a:tr>
              <a:tr h="685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25400">
                              <a:schemeClr val="accent1">
                                <a:alpha val="0"/>
                              </a:schemeClr>
                            </a:glow>
                          </a:effectLst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유지보수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25400">
                            <a:schemeClr val="accent1">
                              <a:alpha val="0"/>
                            </a:schemeClr>
                          </a:glow>
                        </a:effectLst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67836"/>
                  </a:ext>
                </a:extLst>
              </a:tr>
            </a:tbl>
          </a:graphicData>
        </a:graphic>
      </p:graphicFrame>
      <p:sp>
        <p:nvSpPr>
          <p:cNvPr id="46" name="TextBox 11">
            <a:extLst>
              <a:ext uri="{FF2B5EF4-FFF2-40B4-BE49-F238E27FC236}">
                <a16:creationId xmlns:a16="http://schemas.microsoft.com/office/drawing/2014/main" id="{9E5C18CF-598C-452F-84EC-4369EBFDD03E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4A193-0CE3-43F5-A710-BBA3E7DD5283}"/>
              </a:ext>
            </a:extLst>
          </p:cNvPr>
          <p:cNvSpPr txBox="1"/>
          <p:nvPr/>
        </p:nvSpPr>
        <p:spPr>
          <a:xfrm>
            <a:off x="660796" y="821531"/>
            <a:ext cx="7985849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3-4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/>
                <a:ea typeface="210 Saengwhalbanjang Regular"/>
              </a:rPr>
              <a:t>개발 계획</a:t>
            </a:r>
            <a:endParaRPr lang="ko-KR" altLang="en-US" sz="5400" dirty="0">
              <a:solidFill>
                <a:srgbClr val="414141"/>
              </a:solidFill>
              <a:ea typeface="210 Saengwhalbanjang Regular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4069D8D3-99DA-4598-94BE-766A372E35C2}"/>
              </a:ext>
            </a:extLst>
          </p:cNvPr>
          <p:cNvSpPr txBox="1"/>
          <p:nvPr/>
        </p:nvSpPr>
        <p:spPr>
          <a:xfrm>
            <a:off x="5334005" y="1533530"/>
            <a:ext cx="3133725" cy="219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spc="75" dirty="0">
                <a:solidFill>
                  <a:srgbClr val="FFFFFF"/>
                </a:solidFill>
                <a:latin typeface="Gmarket Sans Light"/>
              </a:rPr>
              <a:t>2025' Smart AI Medicare Chat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4EEF0EF5-61F3-48A9-AE09-EEF7C9CD3ED8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스마트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진료보조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  AI Medicare </a:t>
            </a:r>
          </a:p>
        </p:txBody>
      </p:sp>
    </p:spTree>
    <p:extLst>
      <p:ext uri="{BB962C8B-B14F-4D97-AF65-F5344CB8AC3E}">
        <p14:creationId xmlns:p14="http://schemas.microsoft.com/office/powerpoint/2010/main" val="295962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7823A45-A1A4-4B64-B4F4-03E267510CE3}"/>
              </a:ext>
            </a:extLst>
          </p:cNvPr>
          <p:cNvGrpSpPr/>
          <p:nvPr/>
        </p:nvGrpSpPr>
        <p:grpSpPr>
          <a:xfrm>
            <a:off x="1042246" y="6220246"/>
            <a:ext cx="3069133" cy="2743200"/>
            <a:chOff x="762000" y="5753100"/>
            <a:chExt cx="3069133" cy="27432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58E5FDB-040F-4F9A-ABD1-E60FE6F3CE3F}"/>
                </a:ext>
              </a:extLst>
            </p:cNvPr>
            <p:cNvSpPr/>
            <p:nvPr/>
          </p:nvSpPr>
          <p:spPr>
            <a:xfrm>
              <a:off x="762000" y="5753100"/>
              <a:ext cx="2362200" cy="685800"/>
            </a:xfrm>
            <a:prstGeom prst="rect">
              <a:avLst/>
            </a:prstGeom>
            <a:solidFill>
              <a:srgbClr val="C2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1C1AAEF-CC00-4B11-955D-BE7D50BB32D8}"/>
                </a:ext>
              </a:extLst>
            </p:cNvPr>
            <p:cNvSpPr/>
            <p:nvPr/>
          </p:nvSpPr>
          <p:spPr>
            <a:xfrm>
              <a:off x="762000" y="6597445"/>
              <a:ext cx="2362199" cy="1898855"/>
            </a:xfrm>
            <a:prstGeom prst="rect">
              <a:avLst/>
            </a:prstGeom>
            <a:noFill/>
            <a:ln>
              <a:solidFill>
                <a:srgbClr val="C2DE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53E1DE-B7C1-40C3-BC8D-F8FCED0C05C6}"/>
                </a:ext>
              </a:extLst>
            </p:cNvPr>
            <p:cNvSpPr txBox="1"/>
            <p:nvPr/>
          </p:nvSpPr>
          <p:spPr>
            <a:xfrm>
              <a:off x="971253" y="6740537"/>
              <a:ext cx="19033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 접근성이 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lvl="0"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낮은 섬 지역부터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우선적으로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서비스를 제공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07C9C5-6F2D-4787-91C9-EC9C12280CE5}"/>
                </a:ext>
              </a:extLst>
            </p:cNvPr>
            <p:cNvSpPr txBox="1"/>
            <p:nvPr/>
          </p:nvSpPr>
          <p:spPr>
            <a:xfrm>
              <a:off x="1523106" y="5911334"/>
              <a:ext cx="2308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단계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C02F3E-6950-4BEC-B693-BE3236ED8285}"/>
              </a:ext>
            </a:extLst>
          </p:cNvPr>
          <p:cNvGrpSpPr/>
          <p:nvPr/>
        </p:nvGrpSpPr>
        <p:grpSpPr>
          <a:xfrm>
            <a:off x="4222870" y="5778068"/>
            <a:ext cx="3123306" cy="2743200"/>
            <a:chOff x="4085722" y="5781466"/>
            <a:chExt cx="3123306" cy="27432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99B5FC6-A81D-4C30-B607-D17D69F39F07}"/>
                </a:ext>
              </a:extLst>
            </p:cNvPr>
            <p:cNvGrpSpPr/>
            <p:nvPr/>
          </p:nvGrpSpPr>
          <p:grpSpPr>
            <a:xfrm>
              <a:off x="4085722" y="5781466"/>
              <a:ext cx="2421731" cy="2743200"/>
              <a:chOff x="4085722" y="5781466"/>
              <a:chExt cx="2421731" cy="274320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EBCE5BB-013B-45E6-AA14-7C1A49FD0424}"/>
                  </a:ext>
                </a:extLst>
              </p:cNvPr>
              <p:cNvSpPr/>
              <p:nvPr/>
            </p:nvSpPr>
            <p:spPr>
              <a:xfrm>
                <a:off x="4085722" y="5781466"/>
                <a:ext cx="2362200" cy="685800"/>
              </a:xfrm>
              <a:prstGeom prst="rect">
                <a:avLst/>
              </a:prstGeom>
              <a:solidFill>
                <a:srgbClr val="7ACC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654D7F0-6DAF-4CF9-BCC5-A045A8540685}"/>
                  </a:ext>
                </a:extLst>
              </p:cNvPr>
              <p:cNvSpPr/>
              <p:nvPr/>
            </p:nvSpPr>
            <p:spPr>
              <a:xfrm>
                <a:off x="4085722" y="6625811"/>
                <a:ext cx="2362199" cy="1898855"/>
              </a:xfrm>
              <a:prstGeom prst="rect">
                <a:avLst/>
              </a:prstGeom>
              <a:noFill/>
              <a:ln>
                <a:solidFill>
                  <a:srgbClr val="7ACCC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6EAFB50-0ABA-47A9-9ECA-096F8C9ED488}"/>
                  </a:ext>
                </a:extLst>
              </p:cNvPr>
              <p:cNvSpPr txBox="1"/>
              <p:nvPr/>
            </p:nvSpPr>
            <p:spPr>
              <a:xfrm>
                <a:off x="4294975" y="6768903"/>
                <a:ext cx="221247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농어촌 지자체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보건소와의 협약으로 </a:t>
                </a:r>
                <a:r>
                  <a:rPr lang="ko-KR" altLang="en-US" dirty="0">
                    <a:solidFill>
                      <a:prstClr val="black"/>
                    </a:solidFill>
                    <a:latin typeface="Gmarket Sans Medium" panose="020B0600000101010101" charset="-127"/>
                    <a:ea typeface="Gmarket Sans Medium" panose="020B0600000101010101" charset="-127"/>
                  </a:rPr>
                  <a:t>보건소의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공식 건강 상담 창구로 지정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5F81E9-7B59-4BF1-91C8-07030025C731}"/>
                </a:ext>
              </a:extLst>
            </p:cNvPr>
            <p:cNvSpPr txBox="1"/>
            <p:nvPr/>
          </p:nvSpPr>
          <p:spPr>
            <a:xfrm>
              <a:off x="4901001" y="5985298"/>
              <a:ext cx="2308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2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단계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4EB63A6-B25B-432D-BB0F-87B1F64ED6F8}"/>
              </a:ext>
            </a:extLst>
          </p:cNvPr>
          <p:cNvGrpSpPr/>
          <p:nvPr/>
        </p:nvGrpSpPr>
        <p:grpSpPr>
          <a:xfrm>
            <a:off x="7373821" y="5431980"/>
            <a:ext cx="3196303" cy="2743200"/>
            <a:chOff x="7357993" y="5782695"/>
            <a:chExt cx="3196303" cy="27432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4E504F6-5905-413C-BF20-6A7A5AC5AE6C}"/>
                </a:ext>
              </a:extLst>
            </p:cNvPr>
            <p:cNvGrpSpPr/>
            <p:nvPr/>
          </p:nvGrpSpPr>
          <p:grpSpPr>
            <a:xfrm>
              <a:off x="7357993" y="5782695"/>
              <a:ext cx="2362200" cy="2743200"/>
              <a:chOff x="7357993" y="5782695"/>
              <a:chExt cx="2362200" cy="27432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2F14677-65D3-48CA-8B42-42A5EB5C09E3}"/>
                  </a:ext>
                </a:extLst>
              </p:cNvPr>
              <p:cNvSpPr/>
              <p:nvPr/>
            </p:nvSpPr>
            <p:spPr>
              <a:xfrm>
                <a:off x="7357993" y="5782695"/>
                <a:ext cx="2362200" cy="685800"/>
              </a:xfrm>
              <a:prstGeom prst="rect">
                <a:avLst/>
              </a:prstGeom>
              <a:solidFill>
                <a:srgbClr val="4098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DFAA652-5F83-4247-84B7-3BB0218CE799}"/>
                  </a:ext>
                </a:extLst>
              </p:cNvPr>
              <p:cNvSpPr/>
              <p:nvPr/>
            </p:nvSpPr>
            <p:spPr>
              <a:xfrm>
                <a:off x="7357993" y="6627040"/>
                <a:ext cx="2362199" cy="1898855"/>
              </a:xfrm>
              <a:prstGeom prst="rect">
                <a:avLst/>
              </a:prstGeom>
              <a:noFill/>
              <a:ln>
                <a:solidFill>
                  <a:srgbClr val="4098C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03C602-547E-4DB6-83EC-37E0194C70F8}"/>
                  </a:ext>
                </a:extLst>
              </p:cNvPr>
              <p:cNvSpPr txBox="1"/>
              <p:nvPr/>
            </p:nvSpPr>
            <p:spPr>
              <a:xfrm>
                <a:off x="7462901" y="6768903"/>
                <a:ext cx="225729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병원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의원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약국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과 제휴하여 챗봇을 통해 진료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예약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market Sans Medium" panose="020B0600000101010101" charset="-127"/>
                    <a:ea typeface="Gmarket Sans Medium" panose="020B0600000101010101" charset="-127"/>
                  </a:rPr>
                  <a:t>처방 연계까지 가능하도록 서비스 고도화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F0772F-EAB9-42C2-8683-2195DCFC6B32}"/>
                </a:ext>
              </a:extLst>
            </p:cNvPr>
            <p:cNvSpPr txBox="1"/>
            <p:nvPr/>
          </p:nvSpPr>
          <p:spPr>
            <a:xfrm>
              <a:off x="8246269" y="5939700"/>
              <a:ext cx="2308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3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단계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9B2E93F-CC66-4CFD-8222-5AE7F2C51CC5}"/>
              </a:ext>
            </a:extLst>
          </p:cNvPr>
          <p:cNvGrpSpPr/>
          <p:nvPr/>
        </p:nvGrpSpPr>
        <p:grpSpPr>
          <a:xfrm>
            <a:off x="10454528" y="5068378"/>
            <a:ext cx="3069133" cy="2743200"/>
            <a:chOff x="10728379" y="5785251"/>
            <a:chExt cx="3069133" cy="27432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F7F30F6-4D5C-4AAF-9AE7-4395DEA1D9AA}"/>
                </a:ext>
              </a:extLst>
            </p:cNvPr>
            <p:cNvSpPr/>
            <p:nvPr/>
          </p:nvSpPr>
          <p:spPr>
            <a:xfrm>
              <a:off x="10728379" y="5785251"/>
              <a:ext cx="2362200" cy="685800"/>
            </a:xfrm>
            <a:prstGeom prst="rect">
              <a:avLst/>
            </a:prstGeom>
            <a:solidFill>
              <a:srgbClr val="0076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A722C33-D0EF-41C5-B951-243F1E5FBAF7}"/>
                </a:ext>
              </a:extLst>
            </p:cNvPr>
            <p:cNvSpPr/>
            <p:nvPr/>
          </p:nvSpPr>
          <p:spPr>
            <a:xfrm>
              <a:off x="10728379" y="6629596"/>
              <a:ext cx="2362199" cy="1898855"/>
            </a:xfrm>
            <a:prstGeom prst="rect">
              <a:avLst/>
            </a:prstGeom>
            <a:noFill/>
            <a:ln>
              <a:solidFill>
                <a:srgbClr val="007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70C907-9E13-41DE-94A1-D51EBE45836B}"/>
                </a:ext>
              </a:extLst>
            </p:cNvPr>
            <p:cNvSpPr txBox="1"/>
            <p:nvPr/>
          </p:nvSpPr>
          <p:spPr>
            <a:xfrm>
              <a:off x="10839870" y="6804168"/>
              <a:ext cx="2152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black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방글라데시</a:t>
              </a:r>
              <a:r>
                <a:rPr lang="en-US" altLang="ko-KR" dirty="0">
                  <a:solidFill>
                    <a:prstClr val="black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, </a:t>
              </a:r>
              <a:r>
                <a:rPr lang="ko-KR" altLang="en-US" dirty="0">
                  <a:solidFill>
                    <a:prstClr val="black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필리핀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등 의료 취약 국가 대상 다국어 챗봇 보급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1D6791-BB5F-4001-8E6E-20C81A369978}"/>
                </a:ext>
              </a:extLst>
            </p:cNvPr>
            <p:cNvSpPr txBox="1"/>
            <p:nvPr/>
          </p:nvSpPr>
          <p:spPr>
            <a:xfrm>
              <a:off x="11489485" y="5943485"/>
              <a:ext cx="2308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4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단계</a:t>
              </a:r>
            </a:p>
          </p:txBody>
        </p:sp>
      </p:grpSp>
      <p:pic>
        <p:nvPicPr>
          <p:cNvPr id="52" name="Picture 58" descr="계단">
            <a:extLst>
              <a:ext uri="{FF2B5EF4-FFF2-40B4-BE49-F238E27FC236}">
                <a16:creationId xmlns:a16="http://schemas.microsoft.com/office/drawing/2014/main" id="{DE73FA43-69C4-41D1-B4F1-328B6BEC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12000"/>
          </a:blip>
          <a:srcRect/>
          <a:stretch>
            <a:fillRect/>
          </a:stretch>
        </p:blipFill>
        <p:spPr bwMode="auto">
          <a:xfrm>
            <a:off x="0" y="3935768"/>
            <a:ext cx="13676864" cy="241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원호 53">
            <a:extLst>
              <a:ext uri="{FF2B5EF4-FFF2-40B4-BE49-F238E27FC236}">
                <a16:creationId xmlns:a16="http://schemas.microsoft.com/office/drawing/2014/main" id="{28A9118C-A35A-484B-964B-941B2E84A60F}"/>
              </a:ext>
            </a:extLst>
          </p:cNvPr>
          <p:cNvSpPr/>
          <p:nvPr/>
        </p:nvSpPr>
        <p:spPr>
          <a:xfrm rot="18000000">
            <a:off x="7227773" y="2387622"/>
            <a:ext cx="2651302" cy="2664479"/>
          </a:xfrm>
          <a:prstGeom prst="arc">
            <a:avLst>
              <a:gd name="adj1" fmla="val 818984"/>
              <a:gd name="adj2" fmla="val 20690653"/>
            </a:avLst>
          </a:prstGeom>
          <a:noFill/>
          <a:ln>
            <a:solidFill>
              <a:srgbClr val="409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1794ED7-0536-475F-968C-936EBB993E86}"/>
              </a:ext>
            </a:extLst>
          </p:cNvPr>
          <p:cNvSpPr/>
          <p:nvPr/>
        </p:nvSpPr>
        <p:spPr>
          <a:xfrm rot="18000000">
            <a:off x="7394532" y="2555214"/>
            <a:ext cx="2317778" cy="2329298"/>
          </a:xfrm>
          <a:prstGeom prst="ellipse">
            <a:avLst/>
          </a:prstGeom>
          <a:solidFill>
            <a:srgbClr val="40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2FD1B9E-060F-4FFA-8EB2-23318FB1D766}"/>
              </a:ext>
            </a:extLst>
          </p:cNvPr>
          <p:cNvSpPr/>
          <p:nvPr/>
        </p:nvSpPr>
        <p:spPr>
          <a:xfrm rot="18000000">
            <a:off x="8843821" y="2380308"/>
            <a:ext cx="128764" cy="129404"/>
          </a:xfrm>
          <a:prstGeom prst="ellipse">
            <a:avLst/>
          </a:prstGeom>
          <a:solidFill>
            <a:srgbClr val="409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BD303E-7DB1-462C-84AE-538F9A36738E}"/>
              </a:ext>
            </a:extLst>
          </p:cNvPr>
          <p:cNvSpPr txBox="1"/>
          <p:nvPr/>
        </p:nvSpPr>
        <p:spPr>
          <a:xfrm>
            <a:off x="7597415" y="3362777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민간 분야 확장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32579E6-5F55-4301-9D5E-C98198017B44}"/>
              </a:ext>
            </a:extLst>
          </p:cNvPr>
          <p:cNvSpPr/>
          <p:nvPr/>
        </p:nvSpPr>
        <p:spPr>
          <a:xfrm rot="18000000">
            <a:off x="10316896" y="2175855"/>
            <a:ext cx="2317778" cy="2329298"/>
          </a:xfrm>
          <a:prstGeom prst="ellipse">
            <a:avLst/>
          </a:prstGeom>
          <a:solidFill>
            <a:srgbClr val="0076BE"/>
          </a:solidFill>
          <a:ln>
            <a:solidFill>
              <a:srgbClr val="00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C3FB67F-9BE5-4288-B414-D037F8A6331F}"/>
              </a:ext>
            </a:extLst>
          </p:cNvPr>
          <p:cNvSpPr/>
          <p:nvPr/>
        </p:nvSpPr>
        <p:spPr>
          <a:xfrm rot="18000000">
            <a:off x="11766185" y="2000949"/>
            <a:ext cx="128764" cy="129404"/>
          </a:xfrm>
          <a:prstGeom prst="ellipse">
            <a:avLst/>
          </a:prstGeom>
          <a:solidFill>
            <a:srgbClr val="4098CE"/>
          </a:solidFill>
          <a:ln>
            <a:solidFill>
              <a:srgbClr val="409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6008CB-41F8-4A03-8B17-DE890716B76B}"/>
              </a:ext>
            </a:extLst>
          </p:cNvPr>
          <p:cNvSpPr txBox="1"/>
          <p:nvPr/>
        </p:nvSpPr>
        <p:spPr>
          <a:xfrm>
            <a:off x="10687274" y="310116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해외 진출</a:t>
            </a:r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3B169B5B-411E-4899-A434-2E247E950241}"/>
              </a:ext>
            </a:extLst>
          </p:cNvPr>
          <p:cNvSpPr/>
          <p:nvPr/>
        </p:nvSpPr>
        <p:spPr>
          <a:xfrm rot="18000000">
            <a:off x="4031193" y="2818540"/>
            <a:ext cx="2651302" cy="2664479"/>
          </a:xfrm>
          <a:prstGeom prst="arc">
            <a:avLst>
              <a:gd name="adj1" fmla="val 818984"/>
              <a:gd name="adj2" fmla="val 20690653"/>
            </a:avLst>
          </a:prstGeom>
          <a:noFill/>
          <a:ln>
            <a:solidFill>
              <a:srgbClr val="7ACC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F6BAF91-4AA9-4C12-A356-71D0A7725104}"/>
              </a:ext>
            </a:extLst>
          </p:cNvPr>
          <p:cNvSpPr/>
          <p:nvPr/>
        </p:nvSpPr>
        <p:spPr>
          <a:xfrm rot="18000000">
            <a:off x="4197952" y="2986132"/>
            <a:ext cx="2317778" cy="2329298"/>
          </a:xfrm>
          <a:prstGeom prst="ellipse">
            <a:avLst/>
          </a:prstGeom>
          <a:solidFill>
            <a:srgbClr val="7A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A3DDEA-879C-49AE-B1D5-EF1C0EE35457}"/>
              </a:ext>
            </a:extLst>
          </p:cNvPr>
          <p:cNvSpPr/>
          <p:nvPr/>
        </p:nvSpPr>
        <p:spPr>
          <a:xfrm rot="18000000">
            <a:off x="5647241" y="2811226"/>
            <a:ext cx="128764" cy="129404"/>
          </a:xfrm>
          <a:prstGeom prst="ellipse">
            <a:avLst/>
          </a:prstGeom>
          <a:solidFill>
            <a:srgbClr val="7AC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727442-C3C6-4071-BB4F-2910106DDA4F}"/>
              </a:ext>
            </a:extLst>
          </p:cNvPr>
          <p:cNvSpPr txBox="1"/>
          <p:nvPr/>
        </p:nvSpPr>
        <p:spPr>
          <a:xfrm>
            <a:off x="4386161" y="39432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공공 분야</a:t>
            </a:r>
          </a:p>
        </p:txBody>
      </p:sp>
      <p:sp>
        <p:nvSpPr>
          <p:cNvPr id="65" name="원호 64">
            <a:extLst>
              <a:ext uri="{FF2B5EF4-FFF2-40B4-BE49-F238E27FC236}">
                <a16:creationId xmlns:a16="http://schemas.microsoft.com/office/drawing/2014/main" id="{ADE72C3B-0ED4-467B-BB08-01064DFF811F}"/>
              </a:ext>
            </a:extLst>
          </p:cNvPr>
          <p:cNvSpPr/>
          <p:nvPr/>
        </p:nvSpPr>
        <p:spPr>
          <a:xfrm rot="18000000">
            <a:off x="880242" y="3249747"/>
            <a:ext cx="2651302" cy="2664479"/>
          </a:xfrm>
          <a:prstGeom prst="arc">
            <a:avLst>
              <a:gd name="adj1" fmla="val 818984"/>
              <a:gd name="adj2" fmla="val 20690653"/>
            </a:avLst>
          </a:prstGeom>
          <a:noFill/>
          <a:ln>
            <a:solidFill>
              <a:srgbClr val="C2D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A1652B-4B55-4294-BBE1-BCF3867270F7}"/>
              </a:ext>
            </a:extLst>
          </p:cNvPr>
          <p:cNvSpPr/>
          <p:nvPr/>
        </p:nvSpPr>
        <p:spPr>
          <a:xfrm rot="18000000">
            <a:off x="1047001" y="3417339"/>
            <a:ext cx="2317778" cy="2329298"/>
          </a:xfrm>
          <a:prstGeom prst="ellipse">
            <a:avLst/>
          </a:prstGeom>
          <a:solidFill>
            <a:srgbClr val="C2D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16AA0E6-74A9-485B-95AC-78B734B75DBD}"/>
              </a:ext>
            </a:extLst>
          </p:cNvPr>
          <p:cNvSpPr/>
          <p:nvPr/>
        </p:nvSpPr>
        <p:spPr>
          <a:xfrm rot="18000000">
            <a:off x="2496290" y="3242433"/>
            <a:ext cx="128764" cy="129404"/>
          </a:xfrm>
          <a:prstGeom prst="ellipse">
            <a:avLst/>
          </a:prstGeom>
          <a:solidFill>
            <a:srgbClr val="C2DEF0"/>
          </a:solidFill>
          <a:ln>
            <a:solidFill>
              <a:srgbClr val="C2D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0CEB3F-8D26-4304-B9BE-B12E587F59E9}"/>
              </a:ext>
            </a:extLst>
          </p:cNvPr>
          <p:cNvSpPr txBox="1"/>
          <p:nvPr/>
        </p:nvSpPr>
        <p:spPr>
          <a:xfrm>
            <a:off x="1249884" y="4224902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민간 분야</a:t>
            </a:r>
          </a:p>
        </p:txBody>
      </p:sp>
      <p:sp>
        <p:nvSpPr>
          <p:cNvPr id="69" name="TextBox 7">
            <a:extLst>
              <a:ext uri="{FF2B5EF4-FFF2-40B4-BE49-F238E27FC236}">
                <a16:creationId xmlns:a16="http://schemas.microsoft.com/office/drawing/2014/main" id="{DC353F33-F89C-40B9-9320-492662BD54A9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스마트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진료보조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  AI Medicare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E1DBE0-0E3D-45AE-92E3-86AEBE736C3A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14/17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ABD6D4EE-1A2E-4CD7-9748-CC9ADFE005D3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831A16-978E-4B50-A098-62E171CD9A7B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4-1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/>
                <a:ea typeface="210 Saengwhalbanjang Regular"/>
              </a:rPr>
              <a:t>성장 전략 </a:t>
            </a:r>
            <a:endParaRPr lang="ko-KR" altLang="en-US" sz="5400" dirty="0">
              <a:solidFill>
                <a:srgbClr val="414141"/>
              </a:solidFill>
              <a:ea typeface="210 Saengwhalbanjang Regular"/>
            </a:endParaRP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77CCA822-01BE-4AAD-FFBD-C2C264B5422E}"/>
              </a:ext>
            </a:extLst>
          </p:cNvPr>
          <p:cNvSpPr/>
          <p:nvPr/>
        </p:nvSpPr>
        <p:spPr>
          <a:xfrm rot="18000000">
            <a:off x="10168328" y="1997093"/>
            <a:ext cx="2651302" cy="2664479"/>
          </a:xfrm>
          <a:prstGeom prst="arc">
            <a:avLst>
              <a:gd name="adj1" fmla="val 818984"/>
              <a:gd name="adj2" fmla="val 20690653"/>
            </a:avLst>
          </a:prstGeom>
          <a:noFill/>
          <a:ln>
            <a:solidFill>
              <a:srgbClr val="00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43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0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60" y="2071687"/>
            <a:ext cx="12537281" cy="1696641"/>
          </a:xfrm>
          <a:prstGeom prst="rect">
            <a:avLst/>
          </a:prstGeom>
          <a:effectLst>
            <a:outerShdw blurRad="12552" dist="18464" dir="2700000">
              <a:srgbClr val="000000">
                <a:alpha val="1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234" y="2303859"/>
            <a:ext cx="5464969" cy="55364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50531" y="2375297"/>
            <a:ext cx="5268516" cy="3929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50" b="0" i="0" u="none" strike="noStrike" kern="1200" cap="none" spc="-14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Medicare Chat </a:t>
            </a:r>
            <a:r>
              <a:rPr kumimoji="0" lang="ko-KR" altLang="en-US" sz="2250" b="0" i="0" u="none" strike="noStrike" kern="1200" cap="none" spc="-14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최종</a:t>
            </a:r>
            <a:r>
              <a:rPr kumimoji="0" lang="en-US" sz="2250" b="0" i="0" u="none" strike="noStrike" kern="1200" cap="none" spc="-14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250" b="0" i="0" u="none" strike="noStrike" kern="1200" cap="none" spc="-14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가치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3000" y="3071813"/>
            <a:ext cx="11501438" cy="4286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누구나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언제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어디서나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서비스를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받을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수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있는</a:t>
            </a:r>
            <a:r>
              <a:rPr kumimoji="0" 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391" b="0" i="0" u="none" strike="noStrike" kern="1200" cap="none" spc="-141" normalizeH="0" baseline="0" noProof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세상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411266"/>
            <a:ext cx="3518297" cy="491132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43062" y="4589859"/>
            <a:ext cx="2643188" cy="500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사회적</a:t>
            </a:r>
            <a:r>
              <a:rPr kumimoji="0" 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821" y="5219700"/>
            <a:ext cx="3100757" cy="33754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소외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지역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지원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보편적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서비스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제공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을 통한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 지역 불균등 해결</a:t>
            </a:r>
          </a:p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lang="en-US" altLang="ko-KR" sz="2109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</a:t>
            </a:r>
            <a:r>
              <a:rPr lang="ko-KR" altLang="en-US" sz="2109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차 진료원 대체를 </a:t>
            </a:r>
            <a:r>
              <a:rPr lang="ko-KR" altLang="en-US" sz="2109" dirty="0">
                <a:solidFill>
                  <a:srgbClr val="808284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통한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수도권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병원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과부하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완화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및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의료진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업무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부담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감소</a:t>
            </a:r>
            <a:r>
              <a:rPr kumimoji="0" lang="en-US" sz="2109" b="0" i="0" u="none" strike="noStrike" kern="1200" cap="none" spc="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 rot="5400000">
            <a:off x="2893219" y="3607594"/>
            <a:ext cx="17859" cy="316110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781" y="4446985"/>
            <a:ext cx="3518297" cy="487560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625703" y="4625578"/>
            <a:ext cx="2643188" cy="500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경제적</a:t>
            </a:r>
            <a:r>
              <a:rPr kumimoji="0" 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기대효과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82828" y="5304234"/>
            <a:ext cx="2911078" cy="30003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의료비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절감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효과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로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       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국민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건강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비용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절약</a:t>
            </a:r>
          </a:p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불필요한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외래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방문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       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감소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→</a:t>
            </a:r>
            <a:r>
              <a:rPr kumimoji="0" lang="ko-KR" altLang="en-US" sz="2109" b="0" i="0" u="none" strike="noStrike" kern="1200" cap="none" spc="-30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의료보험</a:t>
            </a:r>
            <a:r>
              <a:rPr kumimoji="0" lang="en-US" sz="2109" b="0" i="0" u="none" strike="noStrike" kern="1200" cap="none" spc="-30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</a:t>
            </a:r>
            <a:r>
              <a:rPr kumimoji="0" lang="ko-KR" altLang="en-US" sz="2109" b="0" i="0" u="none" strike="noStrike" kern="1200" cap="none" spc="-30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재정</a:t>
            </a:r>
            <a:r>
              <a:rPr kumimoji="0" lang="en-US" sz="2109" b="0" i="0" u="none" strike="noStrike" kern="1200" cap="none" spc="-30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  </a:t>
            </a:r>
            <a:r>
              <a:rPr kumimoji="0" lang="ko-KR" altLang="en-US" sz="2109" b="0" i="0" u="none" strike="noStrike" kern="1200" cap="none" spc="-300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절감</a:t>
            </a:r>
          </a:p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헬스케어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산업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활성화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및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관련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분야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일자리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창출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 rot="5400000">
            <a:off x="6858000" y="3643313"/>
            <a:ext cx="17859" cy="316110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844" y="4411266"/>
            <a:ext cx="3518297" cy="487560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536906" y="4572000"/>
            <a:ext cx="2643188" cy="500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기술적</a:t>
            </a:r>
            <a:r>
              <a:rPr kumimoji="0" 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813" b="0" i="0" u="none" strike="noStrike" kern="1200" cap="none" spc="0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기대효과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58313" y="4810125"/>
            <a:ext cx="2875359" cy="30003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질환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예측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맞춤형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건강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상담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기술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고도화</a:t>
            </a:r>
          </a:p>
          <a:p>
            <a:pPr marL="482220" marR="0" lvl="0" indent="-48222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808284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기반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질환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808284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예측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모델</a:t>
            </a:r>
            <a:r>
              <a:rPr kumimoji="0" 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ko-KR" altLang="en-US" sz="2109" b="0" i="0" u="none" strike="noStrike" kern="1200" cap="none" spc="-14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개발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 rot="5400000">
            <a:off x="10787063" y="3589735"/>
            <a:ext cx="17859" cy="31611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6C00F2-7E51-EEFD-2118-932759120387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4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-2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/>
                <a:ea typeface="210 Saengwhalbanjang Regular"/>
                <a:cs typeface="+mn-cs"/>
              </a:rPr>
              <a:t>기대 효과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210 Saengwhalbanjang Regular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20C3F-6632-4390-B9E4-F46A82D7ACC0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15/17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59AA8-11E0-0835-E519-020BB0F23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73F5FC-A3C7-6D72-71A3-6C79C1BD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A06C9C9-76EC-BDE3-AB26-995DDF5AD6E0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EA06E8F-102F-A196-DAE0-9E0CC142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BF64279-0141-FA71-42FD-757880E19995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9DEDF5-EB4C-475C-6158-83FB48228971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A635C03-D2E3-7423-41AC-6AADF043FC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D55DAC5-1F0F-C392-F926-2A2365C72600}"/>
              </a:ext>
            </a:extLst>
          </p:cNvPr>
          <p:cNvGrpSpPr/>
          <p:nvPr/>
        </p:nvGrpSpPr>
        <p:grpSpPr>
          <a:xfrm>
            <a:off x="3027942" y="5376681"/>
            <a:ext cx="2428875" cy="2266950"/>
            <a:chOff x="5697140" y="2426111"/>
            <a:chExt cx="2428875" cy="2266950"/>
          </a:xfrm>
        </p:grpSpPr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E827637F-EB40-3A9E-276A-6B976398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35" name="Picture 15">
              <a:extLst>
                <a:ext uri="{FF2B5EF4-FFF2-40B4-BE49-F238E27FC236}">
                  <a16:creationId xmlns:a16="http://schemas.microsoft.com/office/drawing/2014/main" id="{1E798F11-9D09-5434-AD87-D59B24D1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ABCE51FD-A5DC-2A6C-108A-D62213C04A5C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박보경</a:t>
              </a:r>
            </a:p>
          </p:txBody>
        </p:sp>
        <p:sp>
          <p:nvSpPr>
            <p:cNvPr id="44" name="TextBox 24">
              <a:extLst>
                <a:ext uri="{FF2B5EF4-FFF2-40B4-BE49-F238E27FC236}">
                  <a16:creationId xmlns:a16="http://schemas.microsoft.com/office/drawing/2014/main" id="{AC17FEAD-6C07-4FA0-58C6-D18995FF5A28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 / UI,UX</a:t>
              </a:r>
            </a:p>
          </p:txBody>
        </p:sp>
        <p:pic>
          <p:nvPicPr>
            <p:cNvPr id="45" name="Picture 25">
              <a:extLst>
                <a:ext uri="{FF2B5EF4-FFF2-40B4-BE49-F238E27FC236}">
                  <a16:creationId xmlns:a16="http://schemas.microsoft.com/office/drawing/2014/main" id="{37D990EF-33B3-BC1B-40C5-9186ACFB5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46" name="Picture 26">
              <a:extLst>
                <a:ext uri="{FF2B5EF4-FFF2-40B4-BE49-F238E27FC236}">
                  <a16:creationId xmlns:a16="http://schemas.microsoft.com/office/drawing/2014/main" id="{E91749A8-E75E-4FF1-1B42-A93B9E801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05EBCF4-E547-AE89-990E-931756B816A6}"/>
              </a:ext>
            </a:extLst>
          </p:cNvPr>
          <p:cNvGrpSpPr/>
          <p:nvPr/>
        </p:nvGrpSpPr>
        <p:grpSpPr>
          <a:xfrm>
            <a:off x="6029325" y="5376681"/>
            <a:ext cx="2428875" cy="2266950"/>
            <a:chOff x="5697140" y="2426111"/>
            <a:chExt cx="2428875" cy="2266950"/>
          </a:xfrm>
        </p:grpSpPr>
        <p:pic>
          <p:nvPicPr>
            <p:cNvPr id="70" name="Picture 10">
              <a:extLst>
                <a:ext uri="{FF2B5EF4-FFF2-40B4-BE49-F238E27FC236}">
                  <a16:creationId xmlns:a16="http://schemas.microsoft.com/office/drawing/2014/main" id="{C3F43449-9393-992C-C82B-1D0B9FC2C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71" name="Picture 15">
              <a:extLst>
                <a:ext uri="{FF2B5EF4-FFF2-40B4-BE49-F238E27FC236}">
                  <a16:creationId xmlns:a16="http://schemas.microsoft.com/office/drawing/2014/main" id="{9847EF37-4F81-64C2-4C04-683D724C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72" name="TextBox 23">
              <a:extLst>
                <a:ext uri="{FF2B5EF4-FFF2-40B4-BE49-F238E27FC236}">
                  <a16:creationId xmlns:a16="http://schemas.microsoft.com/office/drawing/2014/main" id="{D85189D7-D9CA-B6FF-0A0E-914F3E9987FA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문예찬</a:t>
              </a:r>
            </a:p>
          </p:txBody>
        </p:sp>
        <p:sp>
          <p:nvSpPr>
            <p:cNvPr id="73" name="TextBox 24">
              <a:extLst>
                <a:ext uri="{FF2B5EF4-FFF2-40B4-BE49-F238E27FC236}">
                  <a16:creationId xmlns:a16="http://schemas.microsoft.com/office/drawing/2014/main" id="{50D6923A-1EE2-EFB0-2192-5FD6F087354A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 / </a:t>
              </a: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데이터 수집</a:t>
              </a:r>
              <a:endParaRPr lang="en-US" sz="1200" spc="-75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pic>
          <p:nvPicPr>
            <p:cNvPr id="74" name="Picture 25">
              <a:extLst>
                <a:ext uri="{FF2B5EF4-FFF2-40B4-BE49-F238E27FC236}">
                  <a16:creationId xmlns:a16="http://schemas.microsoft.com/office/drawing/2014/main" id="{61D4EE29-2FEC-964D-B4A7-993088EC1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75" name="Picture 26">
              <a:extLst>
                <a:ext uri="{FF2B5EF4-FFF2-40B4-BE49-F238E27FC236}">
                  <a16:creationId xmlns:a16="http://schemas.microsoft.com/office/drawing/2014/main" id="{FE776602-0CEC-E6BC-F9F4-9ABE366B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AC8F0A6-40D1-14E6-0EEE-4B4C64F23F9F}"/>
              </a:ext>
            </a:extLst>
          </p:cNvPr>
          <p:cNvGrpSpPr/>
          <p:nvPr/>
        </p:nvGrpSpPr>
        <p:grpSpPr>
          <a:xfrm>
            <a:off x="8966507" y="5330660"/>
            <a:ext cx="2428875" cy="2266950"/>
            <a:chOff x="5697140" y="2426111"/>
            <a:chExt cx="2428875" cy="2266950"/>
          </a:xfrm>
        </p:grpSpPr>
        <p:pic>
          <p:nvPicPr>
            <p:cNvPr id="77" name="Picture 10">
              <a:extLst>
                <a:ext uri="{FF2B5EF4-FFF2-40B4-BE49-F238E27FC236}">
                  <a16:creationId xmlns:a16="http://schemas.microsoft.com/office/drawing/2014/main" id="{60DA8810-F41C-14E3-6D01-B97F8D3B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78" name="Picture 15">
              <a:extLst>
                <a:ext uri="{FF2B5EF4-FFF2-40B4-BE49-F238E27FC236}">
                  <a16:creationId xmlns:a16="http://schemas.microsoft.com/office/drawing/2014/main" id="{26F0E5D5-BDA0-B0AD-B27D-66E4631D5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79" name="TextBox 23">
              <a:extLst>
                <a:ext uri="{FF2B5EF4-FFF2-40B4-BE49-F238E27FC236}">
                  <a16:creationId xmlns:a16="http://schemas.microsoft.com/office/drawing/2014/main" id="{B31644D0-8DC6-60D2-8F63-449EAE594778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윤시우</a:t>
              </a:r>
            </a:p>
          </p:txBody>
        </p:sp>
        <p:sp>
          <p:nvSpPr>
            <p:cNvPr id="80" name="TextBox 24">
              <a:extLst>
                <a:ext uri="{FF2B5EF4-FFF2-40B4-BE49-F238E27FC236}">
                  <a16:creationId xmlns:a16="http://schemas.microsoft.com/office/drawing/2014/main" id="{419CEB4B-F526-44EB-65A9-9BDEDF9F702C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기획</a:t>
              </a:r>
              <a:r>
                <a:rPr 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 / </a:t>
              </a: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자료조사</a:t>
              </a:r>
              <a:endParaRPr lang="en-US" sz="1200" spc="-75" dirty="0"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pic>
          <p:nvPicPr>
            <p:cNvPr id="81" name="Picture 25">
              <a:extLst>
                <a:ext uri="{FF2B5EF4-FFF2-40B4-BE49-F238E27FC236}">
                  <a16:creationId xmlns:a16="http://schemas.microsoft.com/office/drawing/2014/main" id="{171981B6-63CE-F8AE-8E51-0DB008DB6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82" name="Picture 26">
              <a:extLst>
                <a:ext uri="{FF2B5EF4-FFF2-40B4-BE49-F238E27FC236}">
                  <a16:creationId xmlns:a16="http://schemas.microsoft.com/office/drawing/2014/main" id="{5167F470-07E3-EB21-E958-CE52E1B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5CDA176-5FAE-76FA-F390-1D1368598A14}"/>
              </a:ext>
            </a:extLst>
          </p:cNvPr>
          <p:cNvGrpSpPr/>
          <p:nvPr/>
        </p:nvGrpSpPr>
        <p:grpSpPr>
          <a:xfrm>
            <a:off x="6029325" y="2317741"/>
            <a:ext cx="2428875" cy="2266950"/>
            <a:chOff x="5697140" y="2426111"/>
            <a:chExt cx="2428875" cy="2266950"/>
          </a:xfrm>
        </p:grpSpPr>
        <p:pic>
          <p:nvPicPr>
            <p:cNvPr id="84" name="Picture 10">
              <a:extLst>
                <a:ext uri="{FF2B5EF4-FFF2-40B4-BE49-F238E27FC236}">
                  <a16:creationId xmlns:a16="http://schemas.microsoft.com/office/drawing/2014/main" id="{3740AD28-000F-91A9-25D1-6ED26796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85" name="Picture 15">
              <a:extLst>
                <a:ext uri="{FF2B5EF4-FFF2-40B4-BE49-F238E27FC236}">
                  <a16:creationId xmlns:a16="http://schemas.microsoft.com/office/drawing/2014/main" id="{EFD6303A-ED21-010B-17BE-FD480E16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86" name="TextBox 23">
              <a:extLst>
                <a:ext uri="{FF2B5EF4-FFF2-40B4-BE49-F238E27FC236}">
                  <a16:creationId xmlns:a16="http://schemas.microsoft.com/office/drawing/2014/main" id="{271B763B-FF70-C0A3-420C-6CEEAC623CBD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개발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박준휘</a:t>
              </a:r>
            </a:p>
          </p:txBody>
        </p:sp>
        <p:sp>
          <p:nvSpPr>
            <p:cNvPr id="87" name="TextBox 24">
              <a:extLst>
                <a:ext uri="{FF2B5EF4-FFF2-40B4-BE49-F238E27FC236}">
                  <a16:creationId xmlns:a16="http://schemas.microsoft.com/office/drawing/2014/main" id="{18569906-6129-199C-A9FA-6272C5725B44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200" dirty="0">
                  <a:latin typeface="Gmarket Sans Medium" panose="020B0600000101010101" charset="-127"/>
                  <a:ea typeface="Gmarket Sans Medium" panose="020B0600000101010101" charset="-127"/>
                </a:rPr>
                <a:t>백엔드 개발 </a:t>
              </a:r>
              <a:r>
                <a:rPr lang="en-US" altLang="ko-KR" sz="1200" dirty="0">
                  <a:latin typeface="Gmarket Sans Medium" panose="020B0600000101010101" charset="-127"/>
                  <a:ea typeface="Gmarket Sans Medium" panose="020B0600000101010101" charset="-127"/>
                </a:rPr>
                <a:t>/ API </a:t>
              </a:r>
              <a:r>
                <a:rPr lang="ko-KR" altLang="en-US" sz="1200" dirty="0">
                  <a:latin typeface="Gmarket Sans Medium" panose="020B0600000101010101" charset="-127"/>
                  <a:ea typeface="Gmarket Sans Medium" panose="020B0600000101010101" charset="-127"/>
                </a:rPr>
                <a:t>연동</a:t>
              </a:r>
              <a:endParaRPr lang="en-US" sz="12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pic>
          <p:nvPicPr>
            <p:cNvPr id="88" name="Picture 25">
              <a:extLst>
                <a:ext uri="{FF2B5EF4-FFF2-40B4-BE49-F238E27FC236}">
                  <a16:creationId xmlns:a16="http://schemas.microsoft.com/office/drawing/2014/main" id="{2900DBA0-F043-AAF8-1A74-937A87C3C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89" name="Picture 26">
              <a:extLst>
                <a:ext uri="{FF2B5EF4-FFF2-40B4-BE49-F238E27FC236}">
                  <a16:creationId xmlns:a16="http://schemas.microsoft.com/office/drawing/2014/main" id="{6961B766-7C69-5B92-5084-6CAA913B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1A91E85-0A65-2AC5-A8E4-3F327829F257}"/>
              </a:ext>
            </a:extLst>
          </p:cNvPr>
          <p:cNvGrpSpPr/>
          <p:nvPr/>
        </p:nvGrpSpPr>
        <p:grpSpPr>
          <a:xfrm>
            <a:off x="8988080" y="2292653"/>
            <a:ext cx="2428875" cy="2266950"/>
            <a:chOff x="5697140" y="2426111"/>
            <a:chExt cx="2428875" cy="2266950"/>
          </a:xfrm>
        </p:grpSpPr>
        <p:pic>
          <p:nvPicPr>
            <p:cNvPr id="91" name="Picture 10">
              <a:extLst>
                <a:ext uri="{FF2B5EF4-FFF2-40B4-BE49-F238E27FC236}">
                  <a16:creationId xmlns:a16="http://schemas.microsoft.com/office/drawing/2014/main" id="{0AF1560D-AA5A-EEA6-012D-FC18ED54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92" name="Picture 15">
              <a:extLst>
                <a:ext uri="{FF2B5EF4-FFF2-40B4-BE49-F238E27FC236}">
                  <a16:creationId xmlns:a16="http://schemas.microsoft.com/office/drawing/2014/main" id="{4636D2F8-F85C-BEC7-55BB-160D75217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93" name="TextBox 23">
              <a:extLst>
                <a:ext uri="{FF2B5EF4-FFF2-40B4-BE49-F238E27FC236}">
                  <a16:creationId xmlns:a16="http://schemas.microsoft.com/office/drawing/2014/main" id="{CFDDFB1F-508F-814E-C081-052752C777F2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개발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신승열</a:t>
              </a:r>
            </a:p>
          </p:txBody>
        </p:sp>
        <p:sp>
          <p:nvSpPr>
            <p:cNvPr id="94" name="TextBox 24">
              <a:extLst>
                <a:ext uri="{FF2B5EF4-FFF2-40B4-BE49-F238E27FC236}">
                  <a16:creationId xmlns:a16="http://schemas.microsoft.com/office/drawing/2014/main" id="{3D668A53-91FD-2046-2948-10B88ED465DD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프론트 개발</a:t>
              </a:r>
              <a:r>
                <a:rPr 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 / </a:t>
              </a:r>
              <a:r>
                <a:rPr lang="ko-KR" alt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데이터 전처리</a:t>
              </a:r>
              <a:r>
                <a:rPr lang="en-US" sz="1200" spc="-75" dirty="0"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</a:p>
          </p:txBody>
        </p:sp>
        <p:pic>
          <p:nvPicPr>
            <p:cNvPr id="95" name="Picture 25">
              <a:extLst>
                <a:ext uri="{FF2B5EF4-FFF2-40B4-BE49-F238E27FC236}">
                  <a16:creationId xmlns:a16="http://schemas.microsoft.com/office/drawing/2014/main" id="{A1C8E398-01F8-EBBD-5BC2-265D61ED6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96" name="Picture 26">
              <a:extLst>
                <a:ext uri="{FF2B5EF4-FFF2-40B4-BE49-F238E27FC236}">
                  <a16:creationId xmlns:a16="http://schemas.microsoft.com/office/drawing/2014/main" id="{B9DDFC8D-2492-A872-0705-F858A4B6F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3AD1E06-8724-51DE-1D29-7676C5CD1D31}"/>
              </a:ext>
            </a:extLst>
          </p:cNvPr>
          <p:cNvGrpSpPr/>
          <p:nvPr/>
        </p:nvGrpSpPr>
        <p:grpSpPr>
          <a:xfrm>
            <a:off x="3037466" y="2374406"/>
            <a:ext cx="2428875" cy="2266950"/>
            <a:chOff x="5697140" y="2426111"/>
            <a:chExt cx="2428875" cy="2266950"/>
          </a:xfrm>
        </p:grpSpPr>
        <p:pic>
          <p:nvPicPr>
            <p:cNvPr id="98" name="Picture 10">
              <a:extLst>
                <a:ext uri="{FF2B5EF4-FFF2-40B4-BE49-F238E27FC236}">
                  <a16:creationId xmlns:a16="http://schemas.microsoft.com/office/drawing/2014/main" id="{21173ACE-9935-2390-DF28-9A73A9EE2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40" y="2902361"/>
              <a:ext cx="2428875" cy="1790700"/>
            </a:xfrm>
            <a:prstGeom prst="rect">
              <a:avLst/>
            </a:prstGeom>
          </p:spPr>
        </p:pic>
        <p:pic>
          <p:nvPicPr>
            <p:cNvPr id="99" name="Picture 15">
              <a:extLst>
                <a:ext uri="{FF2B5EF4-FFF2-40B4-BE49-F238E27FC236}">
                  <a16:creationId xmlns:a16="http://schemas.microsoft.com/office/drawing/2014/main" id="{475FC8FF-A6A4-A644-5F8A-0220C174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665" y="2426111"/>
              <a:ext cx="142875" cy="142875"/>
            </a:xfrm>
            <a:prstGeom prst="rect">
              <a:avLst/>
            </a:prstGeom>
          </p:spPr>
        </p:pic>
        <p:sp>
          <p:nvSpPr>
            <p:cNvPr id="100" name="TextBox 23">
              <a:extLst>
                <a:ext uri="{FF2B5EF4-FFF2-40B4-BE49-F238E27FC236}">
                  <a16:creationId xmlns:a16="http://schemas.microsoft.com/office/drawing/2014/main" id="{F25415DD-77BB-0888-A1A7-1CD02934CC34}"/>
                </a:ext>
              </a:extLst>
            </p:cNvPr>
            <p:cNvSpPr txBox="1"/>
            <p:nvPr/>
          </p:nvSpPr>
          <p:spPr>
            <a:xfrm>
              <a:off x="6106715" y="2997611"/>
              <a:ext cx="1619250" cy="323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3000"/>
                </a:lnSpc>
              </a:pP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개발</a:t>
              </a:r>
              <a:r>
                <a:rPr 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 | </a:t>
              </a:r>
              <a:r>
                <a:rPr lang="ko-KR" altLang="en-US" dirty="0">
                  <a:solidFill>
                    <a:srgbClr val="2A5EBE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길경민</a:t>
              </a:r>
            </a:p>
          </p:txBody>
        </p:sp>
        <p:sp>
          <p:nvSpPr>
            <p:cNvPr id="101" name="TextBox 24">
              <a:extLst>
                <a:ext uri="{FF2B5EF4-FFF2-40B4-BE49-F238E27FC236}">
                  <a16:creationId xmlns:a16="http://schemas.microsoft.com/office/drawing/2014/main" id="{3ACD6ECC-9E2D-D7C7-E743-C5B9076AE042}"/>
                </a:ext>
              </a:extLst>
            </p:cNvPr>
            <p:cNvSpPr txBox="1"/>
            <p:nvPr/>
          </p:nvSpPr>
          <p:spPr>
            <a:xfrm>
              <a:off x="5820965" y="3959636"/>
              <a:ext cx="2181225" cy="219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7700"/>
                </a:lnSpc>
              </a:pPr>
              <a:r>
                <a:rPr lang="en-US" altLang="ko-KR" sz="1200" spc="-75" dirty="0">
                  <a:solidFill>
                    <a:srgbClr val="41414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PM/</a:t>
              </a:r>
              <a:r>
                <a:rPr lang="en-US" altLang="ko-KR" sz="1200" dirty="0">
                  <a:latin typeface="Gmarket Sans Medium" panose="020B0600000101010101" charset="-127"/>
                  <a:ea typeface="Gmarket Sans Medium" panose="020B0600000101010101" charset="-127"/>
                </a:rPr>
                <a:t>NLP </a:t>
              </a:r>
              <a:r>
                <a:rPr lang="ko-KR" altLang="en-US" sz="1200" dirty="0">
                  <a:latin typeface="Gmarket Sans Medium" panose="020B0600000101010101" charset="-127"/>
                  <a:ea typeface="Gmarket Sans Medium" panose="020B0600000101010101" charset="-127"/>
                </a:rPr>
                <a:t>모델 개발</a:t>
              </a:r>
              <a:endParaRPr lang="en-US" sz="12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pic>
          <p:nvPicPr>
            <p:cNvPr id="102" name="Picture 25">
              <a:extLst>
                <a:ext uri="{FF2B5EF4-FFF2-40B4-BE49-F238E27FC236}">
                  <a16:creationId xmlns:a16="http://schemas.microsoft.com/office/drawing/2014/main" id="{FDB1DAA7-7827-3E7E-FC52-7562C5AD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06815" y="2835686"/>
              <a:ext cx="19050" cy="2143125"/>
            </a:xfrm>
            <a:prstGeom prst="rect">
              <a:avLst/>
            </a:prstGeom>
          </p:spPr>
        </p:pic>
        <p:pic>
          <p:nvPicPr>
            <p:cNvPr id="103" name="Picture 26">
              <a:extLst>
                <a:ext uri="{FF2B5EF4-FFF2-40B4-BE49-F238E27FC236}">
                  <a16:creationId xmlns:a16="http://schemas.microsoft.com/office/drawing/2014/main" id="{14741F52-8818-BA75-E3C4-476057BE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63000"/>
            </a:blip>
            <a:stretch>
              <a:fillRect/>
            </a:stretch>
          </p:blipFill>
          <p:spPr>
            <a:xfrm rot="5400000">
              <a:off x="6916340" y="3121436"/>
              <a:ext cx="19050" cy="2143125"/>
            </a:xfrm>
            <a:prstGeom prst="rect">
              <a:avLst/>
            </a:prstGeom>
          </p:spPr>
        </p:pic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C019FA6-79A2-A8B0-2766-3A21AAACB0E4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4-3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/>
                <a:ea typeface="210 Saengwhalbanjang Regular"/>
              </a:rPr>
              <a:t>팀원 소개 </a:t>
            </a:r>
            <a:endParaRPr lang="ko-KR" altLang="en-US" sz="5400" dirty="0">
              <a:solidFill>
                <a:srgbClr val="414141"/>
              </a:solidFill>
              <a:ea typeface="210 Saengwhalbanjang Regular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23E3290-29EF-D19B-34C3-005B0140B43F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스마트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z="1125" dirty="0">
                <a:solidFill>
                  <a:srgbClr val="5D5D5D"/>
                </a:solidFill>
                <a:ea typeface="Gmarket Sans Medium"/>
              </a:rPr>
              <a:t>진료보조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  AI Medicare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618A02-F064-402B-BF5F-1037B000B45B}"/>
              </a:ext>
            </a:extLst>
          </p:cNvPr>
          <p:cNvSpPr/>
          <p:nvPr/>
        </p:nvSpPr>
        <p:spPr>
          <a:xfrm>
            <a:off x="1562100" y="8132719"/>
            <a:ext cx="10896600" cy="970414"/>
          </a:xfrm>
          <a:prstGeom prst="rect">
            <a:avLst/>
          </a:prstGeom>
          <a:solidFill>
            <a:srgbClr val="DCE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C5758C-654A-4C25-9F7B-AC9A859624DF}"/>
              </a:ext>
            </a:extLst>
          </p:cNvPr>
          <p:cNvSpPr txBox="1"/>
          <p:nvPr/>
        </p:nvSpPr>
        <p:spPr>
          <a:xfrm>
            <a:off x="1851422" y="8281375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market Sans Medium" panose="020B0600000101010101" charset="-127"/>
                <a:ea typeface="Gmarket Sans Medium" panose="020B0600000101010101" charset="-127"/>
              </a:rPr>
              <a:t>팀 수상경력：창ＵＰ경진대회 왕중왕전（대 상）</a:t>
            </a:r>
            <a:endParaRPr lang="en-US" altLang="ko-KR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ko-KR" altLang="en-US" dirty="0">
                <a:latin typeface="Gmarket Sans Medium" panose="020B0600000101010101" charset="-127"/>
                <a:ea typeface="Gmarket Sans Medium" panose="020B0600000101010101" charset="-127"/>
              </a:rPr>
              <a:t>창업　캠프（장려상），인재 페스티벌（최 우수상）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180533-540C-42C9-A8A2-92985A2ADEF9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16/17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47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1BD8D-8AD1-574E-D655-A477A73F9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6D2180-DCA0-D1F9-20E8-80D533BC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E5D34934-16D7-C5E0-6FF5-4759984B7F48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7BF9079-32AF-A1F9-E968-09F95089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FA3E62-B920-7EEE-2A7A-B82A9857197E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650156B-9883-0A9F-4E30-182C6D17FB7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3D7B0685-F317-B01F-7409-3D472F9BE916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5855093-DA20-5BF2-949C-17CBA3179D08}"/>
              </a:ext>
            </a:extLst>
          </p:cNvPr>
          <p:cNvSpPr txBox="1"/>
          <p:nvPr/>
        </p:nvSpPr>
        <p:spPr>
          <a:xfrm>
            <a:off x="3990975" y="2595582"/>
            <a:ext cx="5734050" cy="1219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5775" dirty="0">
                <a:solidFill>
                  <a:srgbClr val="414141"/>
                </a:solidFill>
                <a:latin typeface="210 Saengwhalbanjang Regular"/>
              </a:rPr>
              <a:t>Q N A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018AB4C-479C-41C5-4D88-93A069327EEC}"/>
              </a:ext>
            </a:extLst>
          </p:cNvPr>
          <p:cNvSpPr txBox="1"/>
          <p:nvPr/>
        </p:nvSpPr>
        <p:spPr>
          <a:xfrm>
            <a:off x="3686175" y="2033608"/>
            <a:ext cx="6343650" cy="4179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025" spc="-150" dirty="0">
                <a:solidFill>
                  <a:srgbClr val="4081ED"/>
                </a:solidFill>
                <a:latin typeface="210 Saengwhalbanjang Regular"/>
              </a:rPr>
              <a:t>Medicare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A578768B-D1A1-0A32-6445-760CF408FCC3}"/>
              </a:ext>
            </a:extLst>
          </p:cNvPr>
          <p:cNvSpPr txBox="1"/>
          <p:nvPr/>
        </p:nvSpPr>
        <p:spPr>
          <a:xfrm>
            <a:off x="4019550" y="1385908"/>
            <a:ext cx="5667375" cy="3727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AI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로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더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스마트한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상담을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pc="-75" dirty="0">
                <a:solidFill>
                  <a:srgbClr val="5D5D5D"/>
                </a:solidFill>
                <a:ea typeface="Gmarket Sans Medium"/>
              </a:rPr>
              <a:t>제공하다</a:t>
            </a:r>
            <a:r>
              <a:rPr lang="en-US" spc="-75" dirty="0">
                <a:solidFill>
                  <a:srgbClr val="5D5D5D"/>
                </a:solidFill>
                <a:latin typeface="Gmarket Sans Medium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E0D70-A7D2-4E79-8B18-B7ED999462A0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17/17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16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42900"/>
            <a:ext cx="13096875" cy="9677399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6725" y="2752725"/>
            <a:ext cx="1266825" cy="481965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228725" y="5000625"/>
            <a:ext cx="3133725" cy="219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4450" y="2095500"/>
            <a:ext cx="3762375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25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2" y="2628901"/>
            <a:ext cx="6027788" cy="1488132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EA234848-C7D1-15A1-455B-483B9AB83DCD}"/>
              </a:ext>
            </a:extLst>
          </p:cNvPr>
          <p:cNvGrpSpPr/>
          <p:nvPr/>
        </p:nvGrpSpPr>
        <p:grpSpPr>
          <a:xfrm>
            <a:off x="6400800" y="3162300"/>
            <a:ext cx="647700" cy="571500"/>
            <a:chOff x="6303860" y="3730114"/>
            <a:chExt cx="647700" cy="5715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960" y="3730114"/>
              <a:ext cx="571500" cy="5715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303860" y="3820449"/>
              <a:ext cx="647700" cy="3333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2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210 Saengwhalbanjang Regular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95521" y="3168906"/>
            <a:ext cx="5055316" cy="75539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1-1 . 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서비스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필요성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1-2. 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서비스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개요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57837" y="2729624"/>
            <a:ext cx="3718284" cy="5088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Calibri"/>
                <a:ea typeface="210 Saengwhalbanjang Regular"/>
                <a:cs typeface="+mn-cs"/>
              </a:rPr>
              <a:t>서비스 개요 및 개발 배경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674" y="4228180"/>
            <a:ext cx="6027789" cy="167732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8336FD8-B136-C1BA-E2EF-2CD6067AC71F}"/>
              </a:ext>
            </a:extLst>
          </p:cNvPr>
          <p:cNvGrpSpPr/>
          <p:nvPr/>
        </p:nvGrpSpPr>
        <p:grpSpPr>
          <a:xfrm>
            <a:off x="6400800" y="4876800"/>
            <a:ext cx="647700" cy="571500"/>
            <a:chOff x="5997526" y="3816605"/>
            <a:chExt cx="647700" cy="5715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5778" y="3816605"/>
              <a:ext cx="571500" cy="5715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5997526" y="3920019"/>
              <a:ext cx="647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2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210 Saengwhalbanjang Regular"/>
                  <a:ea typeface="+mn-ea"/>
                  <a:cs typeface="+mn-cs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9027" y="5020707"/>
            <a:ext cx="3273180" cy="427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2-1.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  시장 현황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2-2. 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경쟁 업체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2-3.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기존 기술과의 차이점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31907" y="4197310"/>
            <a:ext cx="3616581" cy="641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Calibri"/>
                <a:ea typeface="210 Saengwhalbanjang Regular"/>
                <a:cs typeface="+mn-cs"/>
              </a:rPr>
              <a:t>시장현황 과 경쟁사 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8121671"/>
            <a:ext cx="6027789" cy="174622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5E2C206E-398C-629B-0433-4B59D2CE9A80}"/>
              </a:ext>
            </a:extLst>
          </p:cNvPr>
          <p:cNvGrpSpPr/>
          <p:nvPr/>
        </p:nvGrpSpPr>
        <p:grpSpPr>
          <a:xfrm>
            <a:off x="6400800" y="8772525"/>
            <a:ext cx="647700" cy="571500"/>
            <a:chOff x="6210300" y="7286625"/>
            <a:chExt cx="647700" cy="5715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400" y="7286625"/>
              <a:ext cx="571500" cy="571500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6210300" y="7364363"/>
              <a:ext cx="647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2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210 Saengwhalbanjang Regular"/>
                  <a:ea typeface="+mn-ea"/>
                  <a:cs typeface="+mn-cs"/>
                </a:rPr>
                <a:t>04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897069" y="8934450"/>
            <a:ext cx="3581400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kumimoji="0" lang="en-US" altLang="ko-KR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-1. 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성장 전략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kumimoji="0" 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-2. </a:t>
            </a:r>
            <a:r>
              <a:rPr kumimoji="0" lang="ko-KR" altLang="en-US" sz="2000" b="0" i="0" u="none" strike="noStrike" kern="1200" cap="none" spc="-75" normalizeH="0" baseline="0" noProof="0" dirty="0">
                <a:ln>
                  <a:noFill/>
                </a:ln>
                <a:solidFill>
                  <a:srgbClr val="414141">
                    <a:alpha val="80000"/>
                  </a:srgbClr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기대 효과</a:t>
            </a:r>
            <a:endParaRPr kumimoji="0" lang="en-US" altLang="ko-KR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4-3.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팀원 소개</a:t>
            </a:r>
            <a:endParaRPr kumimoji="0" lang="en-US" sz="2000" b="0" i="0" u="none" strike="noStrike" kern="1200" cap="none" spc="-75" normalizeH="0" baseline="0" noProof="0" dirty="0">
              <a:ln>
                <a:noFill/>
              </a:ln>
              <a:solidFill>
                <a:srgbClr val="414141">
                  <a:alpha val="8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95521" y="8296275"/>
            <a:ext cx="3784497" cy="3524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Calibri"/>
                <a:ea typeface="210 Saengwhalbanjang Regular"/>
                <a:cs typeface="+mn-cs"/>
              </a:rPr>
              <a:t>사업화 전략 및 계획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869569"/>
            <a:ext cx="3362325" cy="4791075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42" name="TextBox 42"/>
          <p:cNvSpPr txBox="1"/>
          <p:nvPr/>
        </p:nvSpPr>
        <p:spPr>
          <a:xfrm>
            <a:off x="1323975" y="2790825"/>
            <a:ext cx="2381250" cy="4095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196"/>
                  </a:srgbClr>
                </a:solidFill>
                <a:effectLst/>
                <a:uLnTx/>
                <a:uFillTx/>
                <a:latin typeface="Calibri"/>
                <a:ea typeface="210 Saengwhalbanjang Regular"/>
                <a:cs typeface="+mn-cs"/>
              </a:rPr>
              <a:t>목차</a:t>
            </a:r>
          </a:p>
        </p:txBody>
      </p:sp>
      <p:pic>
        <p:nvPicPr>
          <p:cNvPr id="28" name="Picture 11">
            <a:extLst>
              <a:ext uri="{FF2B5EF4-FFF2-40B4-BE49-F238E27FC236}">
                <a16:creationId xmlns:a16="http://schemas.microsoft.com/office/drawing/2014/main" id="{8941A208-AD00-4BFE-81C3-038096E3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1" y="6023665"/>
            <a:ext cx="6027789" cy="198685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D9888BC-4E24-4F8D-BEF7-077FF3E1B0EE}"/>
              </a:ext>
            </a:extLst>
          </p:cNvPr>
          <p:cNvGrpSpPr/>
          <p:nvPr/>
        </p:nvGrpSpPr>
        <p:grpSpPr>
          <a:xfrm>
            <a:off x="6400800" y="6781800"/>
            <a:ext cx="647700" cy="571500"/>
            <a:chOff x="5997526" y="3816605"/>
            <a:chExt cx="647700" cy="571500"/>
          </a:xfrm>
        </p:grpSpPr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B3DBDBD3-9D54-45DD-A6F6-73A87B02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5778" y="3816605"/>
              <a:ext cx="571500" cy="571500"/>
            </a:xfrm>
            <a:prstGeom prst="rect">
              <a:avLst/>
            </a:prstGeom>
          </p:spPr>
        </p:pic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BB74A636-D40F-4F71-8A54-57058D595AB3}"/>
                </a:ext>
              </a:extLst>
            </p:cNvPr>
            <p:cNvSpPr txBox="1"/>
            <p:nvPr/>
          </p:nvSpPr>
          <p:spPr>
            <a:xfrm>
              <a:off x="5997526" y="3892805"/>
              <a:ext cx="647700" cy="342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2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210 Saengwhalbanjang Regular"/>
                  <a:ea typeface="+mn-ea"/>
                  <a:cs typeface="+mn-cs"/>
                </a:rPr>
                <a:t>03</a:t>
              </a:r>
            </a:p>
          </p:txBody>
        </p:sp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A3E18BFF-0768-415A-9E33-61DE334A595D}"/>
              </a:ext>
            </a:extLst>
          </p:cNvPr>
          <p:cNvSpPr txBox="1"/>
          <p:nvPr/>
        </p:nvSpPr>
        <p:spPr>
          <a:xfrm>
            <a:off x="7719487" y="5959964"/>
            <a:ext cx="3885496" cy="6413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4081ED"/>
                </a:solidFill>
                <a:latin typeface="Calibri"/>
                <a:ea typeface="210 Saengwhalbanjang Regular"/>
              </a:rPr>
              <a:t>서비스 구조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Calibri"/>
                <a:ea typeface="210 Saengwhalbanjang Regular"/>
                <a:cs typeface="+mn-cs"/>
              </a:rPr>
              <a:t> 및 기술 개요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F8264-8A83-45C8-BDE9-51A1C05697F5}"/>
              </a:ext>
            </a:extLst>
          </p:cNvPr>
          <p:cNvSpPr txBox="1"/>
          <p:nvPr/>
        </p:nvSpPr>
        <p:spPr>
          <a:xfrm>
            <a:off x="7772400" y="6442484"/>
            <a:ext cx="2446676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6199"/>
              </a:lnSpc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3-1. 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최종 목표</a:t>
            </a:r>
            <a:endParaRPr lang="en-US" altLang="ko-KR" sz="2000" spc="-75" dirty="0">
              <a:solidFill>
                <a:srgbClr val="414141">
                  <a:alpha val="80000"/>
                </a:srgb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3-2.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서비스 구조</a:t>
            </a:r>
            <a:endParaRPr lang="en-US" altLang="ko-KR" sz="2000" spc="-75" dirty="0">
              <a:solidFill>
                <a:srgbClr val="414141">
                  <a:alpha val="80000"/>
                </a:srgb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3-3.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시스템 개요</a:t>
            </a:r>
            <a:endParaRPr lang="en-US" altLang="ko-KR" sz="2000" spc="-75" dirty="0">
              <a:solidFill>
                <a:srgbClr val="414141">
                  <a:alpha val="80000"/>
                </a:srgb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3-4. </a:t>
            </a:r>
            <a:r>
              <a:rPr lang="ko-KR" altLang="en-US" sz="2000" spc="-75" dirty="0">
                <a:solidFill>
                  <a:srgbClr val="414141">
                    <a:alpha val="80000"/>
                  </a:srgb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개발 계획</a:t>
            </a:r>
            <a:endParaRPr lang="en-US" altLang="ko-KR" sz="2000" spc="-75" dirty="0">
              <a:solidFill>
                <a:srgbClr val="414141">
                  <a:alpha val="80000"/>
                </a:srgb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C9B1DC-44B2-4340-B2E7-172C081E72B7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2A7871-BAF3-4DDE-024F-75251E9B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9A2E46-3760-613D-7972-52E61D348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F825ACF-9807-265F-A2E4-72DE88CA1668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8F44BA8-3582-10D2-184F-74A3D121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FE0BBDD-DEDD-A719-BC22-E66E3F5299DC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C77E69A-B840-5CA3-5CBE-12DD925BD0A0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3E321CF-1502-DF34-BAD4-04ABF5108893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21F701B-FEFE-EF33-BF6A-FAE8FA17B800}"/>
              </a:ext>
            </a:extLst>
          </p:cNvPr>
          <p:cNvGrpSpPr/>
          <p:nvPr/>
        </p:nvGrpSpPr>
        <p:grpSpPr>
          <a:xfrm>
            <a:off x="1046355" y="1835579"/>
            <a:ext cx="1343025" cy="679886"/>
            <a:chOff x="15476077" y="1231900"/>
            <a:chExt cx="1790700" cy="906514"/>
          </a:xfrm>
        </p:grpSpPr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B12C7908-2AFB-D2FF-61DF-A0A2B55D7EB1}"/>
                </a:ext>
              </a:extLst>
            </p:cNvPr>
            <p:cNvSpPr txBox="1"/>
            <p:nvPr/>
          </p:nvSpPr>
          <p:spPr>
            <a:xfrm>
              <a:off x="15854928" y="1231900"/>
              <a:ext cx="9779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-7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문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9575DAF6-E8CF-5147-F8A4-BDE97771F55D}"/>
                </a:ext>
              </a:extLst>
            </p:cNvPr>
            <p:cNvSpPr txBox="1"/>
            <p:nvPr/>
          </p:nvSpPr>
          <p:spPr>
            <a:xfrm>
              <a:off x="15476077" y="1503414"/>
              <a:ext cx="1790700" cy="635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7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210 Saengwhalbanjang Regular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38" name="TextBox 13">
            <a:extLst>
              <a:ext uri="{FF2B5EF4-FFF2-40B4-BE49-F238E27FC236}">
                <a16:creationId xmlns:a16="http://schemas.microsoft.com/office/drawing/2014/main" id="{5E1C7BF0-9FFE-3D7C-51E2-4AAF36D239BB}"/>
              </a:ext>
            </a:extLst>
          </p:cNvPr>
          <p:cNvSpPr txBox="1"/>
          <p:nvPr/>
        </p:nvSpPr>
        <p:spPr>
          <a:xfrm>
            <a:off x="6493307" y="3233100"/>
            <a:ext cx="729385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문제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0826D95F-318C-53D3-B0AD-EC5B1D662204}"/>
              </a:ext>
            </a:extLst>
          </p:cNvPr>
          <p:cNvSpPr txBox="1"/>
          <p:nvPr/>
        </p:nvSpPr>
        <p:spPr>
          <a:xfrm>
            <a:off x="10997135" y="1056175"/>
            <a:ext cx="733425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-7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Gmarket Sans Medium"/>
              <a:cs typeface="+mn-cs"/>
            </a:endParaRP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C4632B99-2C25-CFB3-7555-B056B9A4C0EF}"/>
              </a:ext>
            </a:extLst>
          </p:cNvPr>
          <p:cNvSpPr txBox="1"/>
          <p:nvPr/>
        </p:nvSpPr>
        <p:spPr>
          <a:xfrm>
            <a:off x="3766138" y="7924488"/>
            <a:ext cx="5606462" cy="4194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/>
                <a:ea typeface="Gmarket Sans Bold"/>
                <a:cs typeface="+mn-cs"/>
              </a:rPr>
              <a:t>지역별 의료 격차</a:t>
            </a:r>
            <a:r>
              <a:rPr kumimoji="0" lang="en-US" altLang="ko-KR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/>
                <a:ea typeface="Gmarket Sans Bold"/>
                <a:cs typeface="+mn-cs"/>
              </a:rPr>
              <a:t>, </a:t>
            </a:r>
            <a:r>
              <a:rPr kumimoji="0" lang="ko-KR" alt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/>
                <a:ea typeface="Gmarket Sans Bold"/>
                <a:cs typeface="+mn-cs"/>
              </a:rPr>
              <a:t>생명권 불균형 발생</a:t>
            </a:r>
            <a:endParaRPr kumimoji="0" lang="ko-KR" altLang="en-US" sz="2550" b="0" i="0" u="none" strike="noStrike" kern="1200" cap="none" spc="-75" normalizeH="0" baseline="0" noProof="0" dirty="0">
              <a:ln>
                <a:noFill/>
              </a:ln>
              <a:solidFill>
                <a:srgbClr val="4081ED"/>
              </a:solidFill>
              <a:effectLst/>
              <a:uLnTx/>
              <a:uFillTx/>
              <a:latin typeface="Calibri"/>
              <a:ea typeface="Gmarket Sans Bold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49581-DFCA-778B-707C-DA2AF55A391C}"/>
              </a:ext>
            </a:extLst>
          </p:cNvPr>
          <p:cNvSpPr txBox="1"/>
          <p:nvPr/>
        </p:nvSpPr>
        <p:spPr>
          <a:xfrm>
            <a:off x="990600" y="1943100"/>
            <a:ext cx="5362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5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년간 </a:t>
            </a:r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신규 개업의원 </a:t>
            </a:r>
            <a:r>
              <a:rPr lang="en-US" altLang="ko-KR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71% </a:t>
            </a:r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수도권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에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…</a:t>
            </a:r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지역별 의료격차 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심각</a:t>
            </a:r>
          </a:p>
        </p:txBody>
      </p:sp>
      <p:pic>
        <p:nvPicPr>
          <p:cNvPr id="3074" name="Picture 2" descr="[그래픽] 개원 의료기관 수도권 비중">
            <a:extLst>
              <a:ext uri="{FF2B5EF4-FFF2-40B4-BE49-F238E27FC236}">
                <a16:creationId xmlns:a16="http://schemas.microsoft.com/office/drawing/2014/main" id="{43412930-7821-3DF4-2B1D-F848956F8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058" y="3086100"/>
            <a:ext cx="3918942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65F05-DDAE-91A3-1BA1-E0BC17E1AB46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3982C154-EF52-48D7-8255-5E70899DBECF}"/>
              </a:ext>
            </a:extLst>
          </p:cNvPr>
          <p:cNvSpPr txBox="1"/>
          <p:nvPr/>
        </p:nvSpPr>
        <p:spPr>
          <a:xfrm>
            <a:off x="2870539" y="8667750"/>
            <a:ext cx="7568861" cy="514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보건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복지위원회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여전히 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각종 사망 관련</a:t>
            </a:r>
            <a:endParaRPr lang="en-US" altLang="ko-KR" sz="2100" spc="-75" dirty="0">
              <a:solidFill>
                <a:srgbClr val="FF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지표에서 수도권과 비수도권 격차 </a:t>
            </a:r>
            <a:r>
              <a:rPr lang="ko-KR" altLang="en-US" sz="2100" spc="-75" dirty="0">
                <a:latin typeface="Gmarket Sans Medium" panose="020B0600000101010101" charset="-127"/>
                <a:ea typeface="Gmarket Sans Medium" panose="020B0600000101010101" charset="-127"/>
              </a:rPr>
              <a:t>지속 발표</a:t>
            </a:r>
            <a:endParaRPr lang="en-US" altLang="ko-KR" sz="2100" spc="-75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10</a:t>
            </a: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만명 당 조기사망 충북 </a:t>
            </a:r>
            <a:r>
              <a:rPr kumimoji="0" lang="en-US" altLang="ko-KR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52.92</a:t>
            </a: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명</a:t>
            </a:r>
            <a:r>
              <a:rPr kumimoji="0" lang="en-US" altLang="ko-KR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강원 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51.21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전북 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49.89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</a:t>
            </a:r>
            <a:endParaRPr kumimoji="0" lang="ko-KR" altLang="en-US" sz="1575" b="0" i="0" u="none" strike="noStrike" kern="1200" cap="none" spc="-75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FDD4EF5-B847-DE4B-DEE6-24750DC3F5DC}"/>
              </a:ext>
            </a:extLst>
          </p:cNvPr>
          <p:cNvSpPr txBox="1"/>
          <p:nvPr/>
        </p:nvSpPr>
        <p:spPr>
          <a:xfrm>
            <a:off x="660796" y="821531"/>
            <a:ext cx="5282803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1-1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서비스 </a:t>
            </a:r>
            <a:r>
              <a:rPr lang="ko-KR" altLang="en-US" sz="5400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필요성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210 Saengwhalbanjang Regular" panose="020B0600000101010101" charset="-127"/>
              <a:ea typeface="210 Saengwhalbanjang Regular" panose="020B0600000101010101" charset="-127"/>
              <a:cs typeface="+mn-cs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3AE3B262-B9EA-0A26-E0BB-9459689D5BCB}"/>
              </a:ext>
            </a:extLst>
          </p:cNvPr>
          <p:cNvSpPr txBox="1"/>
          <p:nvPr/>
        </p:nvSpPr>
        <p:spPr>
          <a:xfrm>
            <a:off x="6979667" y="1943100"/>
            <a:ext cx="729385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D3126-B749-C221-E72C-A20801618D1C}"/>
              </a:ext>
            </a:extLst>
          </p:cNvPr>
          <p:cNvSpPr txBox="1"/>
          <p:nvPr/>
        </p:nvSpPr>
        <p:spPr>
          <a:xfrm>
            <a:off x="6568388" y="1701105"/>
            <a:ext cx="5850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지역간 의료격차 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고착화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… </a:t>
            </a:r>
          </a:p>
          <a:p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치료 가능 사망률 격차 심각</a:t>
            </a:r>
            <a:endParaRPr lang="en-US" altLang="ko-KR" sz="2700" b="1" dirty="0">
              <a:solidFill>
                <a:srgbClr val="FF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서울 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40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명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충북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/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강원 </a:t>
            </a:r>
            <a:r>
              <a:rPr lang="en-US" altLang="ko-KR" sz="2700" b="1" dirty="0">
                <a:latin typeface="Gmarket Sans Medium" panose="020B0600000101010101" charset="-127"/>
                <a:ea typeface="Gmarket Sans Medium" panose="020B0600000101010101" charset="-127"/>
              </a:rPr>
              <a:t>50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명 이상</a:t>
            </a:r>
            <a:endParaRPr lang="en-US" altLang="ko-KR" sz="2700" b="1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D3C65E7-3E39-D1A5-C356-43AD10F61C42}"/>
              </a:ext>
            </a:extLst>
          </p:cNvPr>
          <p:cNvSpPr txBox="1"/>
          <p:nvPr/>
        </p:nvSpPr>
        <p:spPr>
          <a:xfrm>
            <a:off x="6856937" y="3233100"/>
            <a:ext cx="729385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문제</a:t>
            </a:r>
          </a:p>
        </p:txBody>
      </p:sp>
      <p:pic>
        <p:nvPicPr>
          <p:cNvPr id="16" name="그림 15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3E2737-2319-163D-BDB3-111F10FAD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2" y="3086100"/>
            <a:ext cx="6368054" cy="1007848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C9015AFD-607E-963F-E211-5BA91593C2A7}"/>
              </a:ext>
            </a:extLst>
          </p:cNvPr>
          <p:cNvSpPr txBox="1"/>
          <p:nvPr/>
        </p:nvSpPr>
        <p:spPr>
          <a:xfrm>
            <a:off x="8737397" y="7600950"/>
            <a:ext cx="3302203" cy="514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보건복지부 ‘전국 시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‧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도별 치료가능사망률 현황’</a:t>
            </a:r>
            <a:endParaRPr lang="en-US" altLang="ko-KR" sz="9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|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출처 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청년의사 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곽성순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기자</a:t>
            </a:r>
            <a:endParaRPr kumimoji="0" lang="ko-KR" altLang="en-US" sz="900" b="0" i="0" u="none" strike="noStrike" kern="1200" cap="none" spc="-75" normalizeH="0" baseline="0" noProof="0" dirty="0">
              <a:ln>
                <a:noFill/>
              </a:ln>
              <a:effectLst/>
              <a:uLnTx/>
              <a:uFillTx/>
              <a:latin typeface="Calibri"/>
              <a:ea typeface="Gmarket Sans Medium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460025-C0CF-7F54-9745-0AACBA42F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907" y="4121926"/>
            <a:ext cx="5241493" cy="3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C98EB-66F6-B6A5-DA79-4B6D1CB19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779215-0076-FD8A-35E1-6E1B3304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F900144-92BA-CBBD-C89C-52E2FC24DCFB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13E1201E-03C7-91FD-D748-B3FE83F2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7D15264-766B-7C2C-42CB-6B42FA4B43FC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BCE89B4-E989-8F8B-BFFF-21C61E948125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1285921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F685051-55DA-0690-9652-6E0A9914D8E9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A5509AE-6E0D-D1A8-699F-E022EEFFCC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52BDF0B-C143-ED1D-185D-827DA86143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A5929D4-7DCC-125E-87DE-B036ED4FD2A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D9B0060-4441-DC03-0B4B-5041FF8176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DB9CBEC-B0D3-7DF5-91D4-C38B889AF1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A486FB6-9D1F-C668-F017-2948FA8908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48646999-B37A-CCA1-C666-EF74561916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41956A9E-D71B-14C7-4470-1CD75E60E57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1B47DFBB-CA9B-D0BF-9D15-312196AAC2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715338E-6026-5106-123C-8C94DEF65F9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B61338BD-06AD-F375-1EC4-0A2F0FFEC6C0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3F7FE9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7FE9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7FE9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E50A6E-007C-135A-8258-E9213867082B}"/>
              </a:ext>
            </a:extLst>
          </p:cNvPr>
          <p:cNvGrpSpPr/>
          <p:nvPr/>
        </p:nvGrpSpPr>
        <p:grpSpPr>
          <a:xfrm>
            <a:off x="1046355" y="1835579"/>
            <a:ext cx="1343025" cy="679886"/>
            <a:chOff x="15476077" y="1231900"/>
            <a:chExt cx="1790700" cy="90651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5245AC7-DC19-B798-3FD8-603D85D629C5}"/>
                </a:ext>
              </a:extLst>
            </p:cNvPr>
            <p:cNvSpPr txBox="1"/>
            <p:nvPr/>
          </p:nvSpPr>
          <p:spPr>
            <a:xfrm>
              <a:off x="15854928" y="1231900"/>
              <a:ext cx="9779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1" i="0" u="none" strike="noStrike" kern="1200" cap="none" spc="-7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7EBA1D-E901-8EDE-B27B-38056B0F9567}"/>
                </a:ext>
              </a:extLst>
            </p:cNvPr>
            <p:cNvSpPr txBox="1"/>
            <p:nvPr/>
          </p:nvSpPr>
          <p:spPr>
            <a:xfrm>
              <a:off x="15476077" y="1503414"/>
              <a:ext cx="1790700" cy="635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1" i="0" u="none" strike="noStrike" kern="1200" cap="none" spc="7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1</a:t>
              </a:r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25BDA390-9648-7C45-A36A-2C7127210022}"/>
              </a:ext>
            </a:extLst>
          </p:cNvPr>
          <p:cNvSpPr txBox="1"/>
          <p:nvPr/>
        </p:nvSpPr>
        <p:spPr>
          <a:xfrm>
            <a:off x="6493307" y="3233100"/>
            <a:ext cx="729385" cy="2476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문제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A7E38F0D-5CE4-F0C5-6A1B-63B0748DC342}"/>
              </a:ext>
            </a:extLst>
          </p:cNvPr>
          <p:cNvSpPr txBox="1"/>
          <p:nvPr/>
        </p:nvSpPr>
        <p:spPr>
          <a:xfrm>
            <a:off x="5448300" y="7886700"/>
            <a:ext cx="27813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 panose="020B0600000101010101" charset="-127"/>
                <a:ea typeface="Gmarket Sans Bold" panose="020B0600000101010101" charset="-127"/>
              </a:rPr>
              <a:t>의료 격차</a:t>
            </a:r>
            <a:r>
              <a:rPr kumimoji="0" 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kumimoji="0" lang="ko-KR" alt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 panose="020B0600000101010101" charset="-127"/>
                <a:ea typeface="Gmarket Sans Bold" panose="020B0600000101010101" charset="-127"/>
              </a:rPr>
              <a:t>및</a:t>
            </a:r>
            <a:r>
              <a:rPr kumimoji="0" 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kumimoji="0" lang="ko-KR" altLang="en-US" sz="2550" b="0" i="0" u="none" strike="noStrike" kern="1200" cap="none" spc="-75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Bold" panose="020B0600000101010101" charset="-127"/>
                <a:ea typeface="Gmarket Sans Bold" panose="020B0600000101010101" charset="-127"/>
              </a:rPr>
              <a:t>과밀화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FBE6DC-1D88-4892-8193-F062C86A5D31}"/>
              </a:ext>
            </a:extLst>
          </p:cNvPr>
          <p:cNvSpPr/>
          <p:nvPr/>
        </p:nvSpPr>
        <p:spPr>
          <a:xfrm>
            <a:off x="4684055" y="4152900"/>
            <a:ext cx="113669" cy="9948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1200" cap="none" spc="0" normalizeH="0" baseline="0" noProof="0" dirty="0">
              <a:ln w="22225">
                <a:solidFill>
                  <a:srgbClr val="C0504D"/>
                </a:solidFill>
                <a:prstDash val="solid"/>
              </a:ln>
              <a:solidFill>
                <a:srgbClr val="C0504D">
                  <a:lumMod val="40000"/>
                  <a:lumOff val="60000"/>
                </a:srgbClr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3FBDCE-6B73-137E-7AE9-EB2938D11575}"/>
              </a:ext>
            </a:extLst>
          </p:cNvPr>
          <p:cNvSpPr/>
          <p:nvPr/>
        </p:nvSpPr>
        <p:spPr>
          <a:xfrm>
            <a:off x="4682017" y="4366682"/>
            <a:ext cx="115697" cy="9948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10AA98-0368-93CF-2C09-139578E50DB7}"/>
              </a:ext>
            </a:extLst>
          </p:cNvPr>
          <p:cNvGrpSpPr/>
          <p:nvPr/>
        </p:nvGrpSpPr>
        <p:grpSpPr>
          <a:xfrm>
            <a:off x="360179" y="1775014"/>
            <a:ext cx="6878821" cy="5795795"/>
            <a:chOff x="874956" y="1607139"/>
            <a:chExt cx="9069862" cy="7727727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5E5F9FFE-A4BB-C6FC-EF0F-1B8FBF99113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8730988"/>
                </p:ext>
              </p:extLst>
            </p:nvPr>
          </p:nvGraphicFramePr>
          <p:xfrm>
            <a:off x="874956" y="1607139"/>
            <a:ext cx="9034755" cy="77277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76361D-C981-E667-9942-416E3BD37042}"/>
                </a:ext>
              </a:extLst>
            </p:cNvPr>
            <p:cNvSpPr txBox="1"/>
            <p:nvPr/>
          </p:nvSpPr>
          <p:spPr>
            <a:xfrm>
              <a:off x="3878860" y="5395758"/>
              <a:ext cx="2588082" cy="98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총 환자 </a:t>
              </a:r>
              <a:endParaRPr kumimoji="0" lang="en-US" altLang="ko-KR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1520</a:t>
              </a:r>
              <a:r>
                <a:rPr kumimoji="0" lang="ko-KR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만</a:t>
              </a:r>
              <a:r>
                <a:rPr kumimoji="0" lang="en-US" altLang="ko-KR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3566</a:t>
              </a:r>
              <a:endParaRPr kumimoji="0" lang="ko-KR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6B65DB-A059-A10E-DA89-6F2B4CB2F7BB}"/>
                </a:ext>
              </a:extLst>
            </p:cNvPr>
            <p:cNvSpPr txBox="1"/>
            <p:nvPr/>
          </p:nvSpPr>
          <p:spPr>
            <a:xfrm>
              <a:off x="6668218" y="2687807"/>
              <a:ext cx="3276600" cy="9541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서울 거주자</a:t>
              </a:r>
              <a:endPara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다른 지역 거주자</a:t>
              </a:r>
              <a:endParaRPr kumimoji="0" lang="en-US" altLang="ko-KR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E477B2-5E37-95A5-34AE-773BCC111769}"/>
                </a:ext>
              </a:extLst>
            </p:cNvPr>
            <p:cNvSpPr txBox="1"/>
            <p:nvPr/>
          </p:nvSpPr>
          <p:spPr>
            <a:xfrm>
              <a:off x="1181100" y="8769017"/>
              <a:ext cx="4610100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출처 </a:t>
              </a:r>
              <a:r>
                <a:rPr kumimoji="0" lang="en-US" altLang="ko-K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: </a:t>
              </a: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국민 건강 보험 공단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A2F6E9-9571-DC03-E968-F7E9B86BA0E5}"/>
                </a:ext>
              </a:extLst>
            </p:cNvPr>
            <p:cNvSpPr txBox="1"/>
            <p:nvPr/>
          </p:nvSpPr>
          <p:spPr>
            <a:xfrm>
              <a:off x="1447800" y="1945314"/>
              <a:ext cx="434340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서울 소재 의료기관 진료 환자 수</a:t>
              </a:r>
            </a:p>
          </p:txBody>
        </p:sp>
      </p:grp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4ECBA7D6-C108-B4B0-81B6-760261526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235909"/>
              </p:ext>
            </p:extLst>
          </p:nvPr>
        </p:nvGraphicFramePr>
        <p:xfrm>
          <a:off x="7451833" y="3111292"/>
          <a:ext cx="5317847" cy="462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C5208A4-7015-1EA2-4F84-AF77204A1FE9}"/>
              </a:ext>
            </a:extLst>
          </p:cNvPr>
          <p:cNvSpPr txBox="1"/>
          <p:nvPr/>
        </p:nvSpPr>
        <p:spPr>
          <a:xfrm>
            <a:off x="8746561" y="3382027"/>
            <a:ext cx="3239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지역별 </a:t>
            </a:r>
            <a:r>
              <a:rPr lang="ko-KR" altLang="en-US" sz="2400" b="1" dirty="0">
                <a:solidFill>
                  <a:prstClr val="black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의료자원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400" b="1" dirty="0">
                <a:solidFill>
                  <a:prstClr val="black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격차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C146A0-877B-2982-4E32-8237C4246BE0}"/>
              </a:ext>
            </a:extLst>
          </p:cNvPr>
          <p:cNvSpPr/>
          <p:nvPr/>
        </p:nvSpPr>
        <p:spPr>
          <a:xfrm>
            <a:off x="4572000" y="2658136"/>
            <a:ext cx="113669" cy="9948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CDF1D2B-9DA7-BD8B-536F-CCC565E7EC57}"/>
              </a:ext>
            </a:extLst>
          </p:cNvPr>
          <p:cNvSpPr/>
          <p:nvPr/>
        </p:nvSpPr>
        <p:spPr>
          <a:xfrm>
            <a:off x="4572000" y="2878643"/>
            <a:ext cx="113669" cy="9948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70661F29-65EA-C5DA-1473-88DFA45E94C7}"/>
              </a:ext>
            </a:extLst>
          </p:cNvPr>
          <p:cNvSpPr txBox="1"/>
          <p:nvPr/>
        </p:nvSpPr>
        <p:spPr>
          <a:xfrm>
            <a:off x="1869847" y="8648700"/>
            <a:ext cx="10398353" cy="514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의료자원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쏠림 현상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심각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인구 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1000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명당 의사 수는 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서울이 전남의 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3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배 이상</a:t>
            </a:r>
            <a:endParaRPr lang="en-US" altLang="ko-KR" sz="2100" spc="-75" dirty="0">
              <a:solidFill>
                <a:srgbClr val="FF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75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300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병상 이상 공공병원 설치율은 서울 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100%, 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광주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/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대구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/</a:t>
            </a:r>
            <a:r>
              <a:rPr lang="ko-KR" altLang="en-US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울산 </a:t>
            </a:r>
            <a:r>
              <a:rPr lang="en-US" altLang="ko-KR" sz="2100" spc="-75" dirty="0">
                <a:solidFill>
                  <a:srgbClr val="414141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0%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치료 가능 </a:t>
            </a:r>
            <a:r>
              <a:rPr kumimoji="0" lang="ko-KR" altLang="en-US" sz="2100" b="0" i="0" u="none" strike="noStrike" kern="1200" cap="none" spc="-75" normalizeH="0" baseline="0" noProof="0" dirty="0" err="1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상망률로</a:t>
            </a: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환산하면 </a:t>
            </a: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매일 </a:t>
            </a:r>
            <a:r>
              <a:rPr kumimoji="0" lang="en-US" altLang="ko-KR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61</a:t>
            </a:r>
            <a:r>
              <a:rPr kumimoji="0" lang="ko-KR" altLang="en-US" sz="21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명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한 해에 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만 </a:t>
            </a:r>
            <a:r>
              <a:rPr lang="en-US" altLang="ko-KR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2000</a:t>
            </a:r>
            <a:r>
              <a:rPr lang="ko-KR" altLang="en-US" sz="2100" spc="-75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명이 적절한 치료를 받지 못 해 사망</a:t>
            </a:r>
            <a:endParaRPr kumimoji="0" lang="ko-KR" altLang="en-US" sz="1575" b="0" i="0" u="none" strike="noStrike" kern="1200" cap="none" spc="-75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pic>
        <p:nvPicPr>
          <p:cNvPr id="39" name="그림 38" descr="텍스트, 폰트, 화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62F9BF-B981-99CC-247E-3203E6250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7"/>
          <a:stretch/>
        </p:blipFill>
        <p:spPr>
          <a:xfrm>
            <a:off x="7204759" y="2199852"/>
            <a:ext cx="5564921" cy="1087230"/>
          </a:xfrm>
          <a:prstGeom prst="rect">
            <a:avLst/>
          </a:prstGeom>
        </p:spPr>
      </p:pic>
      <p:sp>
        <p:nvSpPr>
          <p:cNvPr id="41" name="TextBox 12">
            <a:extLst>
              <a:ext uri="{FF2B5EF4-FFF2-40B4-BE49-F238E27FC236}">
                <a16:creationId xmlns:a16="http://schemas.microsoft.com/office/drawing/2014/main" id="{5CBC8881-33E5-996D-0626-F59CB208BC9E}"/>
              </a:ext>
            </a:extLst>
          </p:cNvPr>
          <p:cNvSpPr txBox="1"/>
          <p:nvPr/>
        </p:nvSpPr>
        <p:spPr>
          <a:xfrm>
            <a:off x="660796" y="821531"/>
            <a:ext cx="5282803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1-1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서비스 </a:t>
            </a:r>
            <a:r>
              <a:rPr lang="ko-KR" altLang="en-US" sz="5400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필요성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210 Saengwhalbanjang Regular" panose="020B0600000101010101" charset="-127"/>
              <a:ea typeface="210 Saengwhalbanjang Regular" panose="020B0600000101010101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E4A3C-880D-2AB5-57EC-2EA04DEB3F9B}"/>
              </a:ext>
            </a:extLst>
          </p:cNvPr>
          <p:cNvSpPr txBox="1"/>
          <p:nvPr/>
        </p:nvSpPr>
        <p:spPr>
          <a:xfrm>
            <a:off x="7162800" y="180088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수도권과 농어촌 지역 </a:t>
            </a:r>
            <a:r>
              <a:rPr lang="ko-KR" altLang="en-US" sz="2700" b="1" dirty="0">
                <a:latin typeface="Gmarket Sans Medium" panose="020B0600000101010101" charset="-127"/>
                <a:ea typeface="Gmarket Sans Medium" panose="020B0600000101010101" charset="-127"/>
              </a:rPr>
              <a:t>간 </a:t>
            </a:r>
            <a:r>
              <a:rPr lang="ko-KR" altLang="en-US" sz="2700" b="1" dirty="0">
                <a:solidFill>
                  <a:srgbClr val="FF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의료 격차 심화</a:t>
            </a:r>
          </a:p>
        </p:txBody>
      </p:sp>
    </p:spTree>
    <p:extLst>
      <p:ext uri="{BB962C8B-B14F-4D97-AF65-F5344CB8AC3E}">
        <p14:creationId xmlns:p14="http://schemas.microsoft.com/office/powerpoint/2010/main" val="288040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2A6E1-BC5B-38AB-8ECA-641CFE4E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D30454-B807-1D09-D201-D4E4AEF5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704A3B9-6107-5C13-0A45-0C6909FB9AD7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E06CAB78-FD6D-8EEA-C52F-6908DCFF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FBA5CB-DD6D-163A-A5AA-334D6B16D135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2ABB3DE-6992-8122-1B9A-C37D7AB0D965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1285921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35180FE-2993-E61F-4764-1D452E4D2890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18B3991-7F6C-DC55-CDF4-766298F9007E}"/>
              </a:ext>
            </a:extLst>
          </p:cNvPr>
          <p:cNvSpPr txBox="1"/>
          <p:nvPr/>
        </p:nvSpPr>
        <p:spPr>
          <a:xfrm>
            <a:off x="660797" y="821531"/>
            <a:ext cx="4822032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1285921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1-2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서비스 개요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C83DBC0-4F9E-312F-5E57-B15432F018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F15D648-A35A-72F5-08AE-385B59CAC3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98143EE-8EB3-DC4C-C354-EF5B9BE845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B5709B2-17BC-50FF-68D3-84CE131498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5A99383-F4B2-344E-2D94-A6105F9F69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83FE7AE-11B9-1802-CAEE-B77E829B11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2223AD0-E394-0C8E-F237-20715CCABF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4" name="Group 34">
            <a:extLst>
              <a:ext uri="{FF2B5EF4-FFF2-40B4-BE49-F238E27FC236}">
                <a16:creationId xmlns:a16="http://schemas.microsoft.com/office/drawing/2014/main" id="{E1E25E70-E149-547A-F688-800040EAD5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7A1E56CD-0B21-70D9-2C6E-DD56EAA3FB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0D7E2E39-6D57-F30D-897E-7B465E2D0B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812451A-CB4E-78E6-AD57-EA298CFC0771}"/>
              </a:ext>
            </a:extLst>
          </p:cNvPr>
          <p:cNvGrpSpPr/>
          <p:nvPr/>
        </p:nvGrpSpPr>
        <p:grpSpPr>
          <a:xfrm>
            <a:off x="1047750" y="2440781"/>
            <a:ext cx="2095500" cy="1650206"/>
            <a:chOff x="1152525" y="3028950"/>
            <a:chExt cx="2095500" cy="1304925"/>
          </a:xfrm>
        </p:grpSpPr>
        <p:pic>
          <p:nvPicPr>
            <p:cNvPr id="120" name="Picture 5">
              <a:extLst>
                <a:ext uri="{FF2B5EF4-FFF2-40B4-BE49-F238E27FC236}">
                  <a16:creationId xmlns:a16="http://schemas.microsoft.com/office/drawing/2014/main" id="{96CDAF6C-6414-A066-2AE0-6EF15219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525" y="3028950"/>
              <a:ext cx="2095500" cy="1304925"/>
            </a:xfrm>
            <a:prstGeom prst="rect">
              <a:avLst/>
            </a:prstGeom>
          </p:spPr>
        </p:pic>
        <p:sp>
          <p:nvSpPr>
            <p:cNvPr id="121" name="TextBox 6">
              <a:extLst>
                <a:ext uri="{FF2B5EF4-FFF2-40B4-BE49-F238E27FC236}">
                  <a16:creationId xmlns:a16="http://schemas.microsoft.com/office/drawing/2014/main" id="{039991B4-1FDC-F3D9-4832-B14A33AFE2D4}"/>
                </a:ext>
              </a:extLst>
            </p:cNvPr>
            <p:cNvSpPr txBox="1"/>
            <p:nvPr/>
          </p:nvSpPr>
          <p:spPr>
            <a:xfrm>
              <a:off x="1724024" y="3415186"/>
              <a:ext cx="1038225" cy="7334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서비스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목표</a:t>
              </a:r>
            </a:p>
          </p:txBody>
        </p:sp>
      </p:grpSp>
      <p:pic>
        <p:nvPicPr>
          <p:cNvPr id="122" name="Picture 7">
            <a:extLst>
              <a:ext uri="{FF2B5EF4-FFF2-40B4-BE49-F238E27FC236}">
                <a16:creationId xmlns:a16="http://schemas.microsoft.com/office/drawing/2014/main" id="{2BE2BCAD-F01D-E26F-C6E2-5DBFD0514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0" y="4396668"/>
            <a:ext cx="2076450" cy="2394657"/>
          </a:xfrm>
          <a:prstGeom prst="rect">
            <a:avLst/>
          </a:prstGeom>
        </p:spPr>
      </p:pic>
      <p:sp>
        <p:nvSpPr>
          <p:cNvPr id="123" name="TextBox 8">
            <a:extLst>
              <a:ext uri="{FF2B5EF4-FFF2-40B4-BE49-F238E27FC236}">
                <a16:creationId xmlns:a16="http://schemas.microsoft.com/office/drawing/2014/main" id="{EC83FC3F-0469-455C-BA79-D6DAFD2DE297}"/>
              </a:ext>
            </a:extLst>
          </p:cNvPr>
          <p:cNvSpPr txBox="1"/>
          <p:nvPr/>
        </p:nvSpPr>
        <p:spPr>
          <a:xfrm>
            <a:off x="1838325" y="5286375"/>
            <a:ext cx="781050" cy="73342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핵심</a:t>
            </a:r>
            <a:r>
              <a:rPr kumimoji="0" 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기술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36FB938-6C99-1466-B560-0112F31C7DEB}"/>
              </a:ext>
            </a:extLst>
          </p:cNvPr>
          <p:cNvGrpSpPr/>
          <p:nvPr/>
        </p:nvGrpSpPr>
        <p:grpSpPr>
          <a:xfrm>
            <a:off x="1076325" y="7097006"/>
            <a:ext cx="2181225" cy="1623132"/>
            <a:chOff x="1047750" y="7162800"/>
            <a:chExt cx="2181225" cy="1485900"/>
          </a:xfrm>
        </p:grpSpPr>
        <p:pic>
          <p:nvPicPr>
            <p:cNvPr id="125" name="Picture 9">
              <a:extLst>
                <a:ext uri="{FF2B5EF4-FFF2-40B4-BE49-F238E27FC236}">
                  <a16:creationId xmlns:a16="http://schemas.microsoft.com/office/drawing/2014/main" id="{4FECA629-DAA0-9722-C459-375B7008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750" y="7162800"/>
              <a:ext cx="2181225" cy="1485900"/>
            </a:xfrm>
            <a:prstGeom prst="rect">
              <a:avLst/>
            </a:prstGeom>
          </p:spPr>
        </p:pic>
        <p:sp>
          <p:nvSpPr>
            <p:cNvPr id="126" name="TextBox 10">
              <a:extLst>
                <a:ext uri="{FF2B5EF4-FFF2-40B4-BE49-F238E27FC236}">
                  <a16:creationId xmlns:a16="http://schemas.microsoft.com/office/drawing/2014/main" id="{01D6A333-45AB-34E7-A165-8544335D3917}"/>
                </a:ext>
              </a:extLst>
            </p:cNvPr>
            <p:cNvSpPr txBox="1"/>
            <p:nvPr/>
          </p:nvSpPr>
          <p:spPr>
            <a:xfrm>
              <a:off x="1462086" y="7456919"/>
              <a:ext cx="1295400" cy="1066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서비스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개발</a:t>
              </a:r>
              <a:r>
                <a:rPr kumimoji="0" 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market Sans Medium"/>
                  <a:ea typeface="+mn-ea"/>
                  <a:cs typeface="+mn-cs"/>
                </a:rPr>
                <a:t> 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Gmarket Sans Medium"/>
                  <a:cs typeface="+mn-cs"/>
                </a:rPr>
                <a:t>필요성</a:t>
              </a:r>
            </a:p>
          </p:txBody>
        </p:sp>
      </p:grpSp>
      <p:pic>
        <p:nvPicPr>
          <p:cNvPr id="127" name="Picture 11">
            <a:extLst>
              <a:ext uri="{FF2B5EF4-FFF2-40B4-BE49-F238E27FC236}">
                <a16:creationId xmlns:a16="http://schemas.microsoft.com/office/drawing/2014/main" id="{5A2E6859-042E-94ED-8D7F-F58D9BB29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05001" y="3976686"/>
            <a:ext cx="514350" cy="485775"/>
          </a:xfrm>
          <a:prstGeom prst="rect">
            <a:avLst/>
          </a:prstGeom>
        </p:spPr>
      </p:pic>
      <p:pic>
        <p:nvPicPr>
          <p:cNvPr id="128" name="Picture 12">
            <a:extLst>
              <a:ext uri="{FF2B5EF4-FFF2-40B4-BE49-F238E27FC236}">
                <a16:creationId xmlns:a16="http://schemas.microsoft.com/office/drawing/2014/main" id="{E6A4CEF3-C53C-C6E2-898C-5301142F8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905000" y="6734175"/>
            <a:ext cx="514350" cy="485775"/>
          </a:xfrm>
          <a:prstGeom prst="rect">
            <a:avLst/>
          </a:prstGeom>
        </p:spPr>
      </p:pic>
      <p:pic>
        <p:nvPicPr>
          <p:cNvPr id="129" name="Picture 16">
            <a:extLst>
              <a:ext uri="{FF2B5EF4-FFF2-40B4-BE49-F238E27FC236}">
                <a16:creationId xmlns:a16="http://schemas.microsoft.com/office/drawing/2014/main" id="{D33B0B5A-3F68-E51F-21A4-B782C2615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1875" y="4396667"/>
            <a:ext cx="9667875" cy="2394657"/>
          </a:xfrm>
          <a:prstGeom prst="rect">
            <a:avLst/>
          </a:prstGeom>
        </p:spPr>
      </p:pic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BE8822C-9451-0984-DD2E-0E4165BB2CB6}"/>
              </a:ext>
            </a:extLst>
          </p:cNvPr>
          <p:cNvGrpSpPr/>
          <p:nvPr/>
        </p:nvGrpSpPr>
        <p:grpSpPr>
          <a:xfrm>
            <a:off x="3443287" y="2522896"/>
            <a:ext cx="9667875" cy="1502297"/>
            <a:chOff x="3581400" y="3028950"/>
            <a:chExt cx="9667875" cy="1304925"/>
          </a:xfrm>
        </p:grpSpPr>
        <p:pic>
          <p:nvPicPr>
            <p:cNvPr id="131" name="Picture 13">
              <a:extLst>
                <a:ext uri="{FF2B5EF4-FFF2-40B4-BE49-F238E27FC236}">
                  <a16:creationId xmlns:a16="http://schemas.microsoft.com/office/drawing/2014/main" id="{E180C782-DADC-1D26-784A-95D9565DE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1400" y="3028950"/>
              <a:ext cx="9667875" cy="1304925"/>
            </a:xfrm>
            <a:prstGeom prst="rect">
              <a:avLst/>
            </a:prstGeom>
          </p:spPr>
        </p:pic>
        <p:sp>
          <p:nvSpPr>
            <p:cNvPr id="132" name="TextBox 14">
              <a:extLst>
                <a:ext uri="{FF2B5EF4-FFF2-40B4-BE49-F238E27FC236}">
                  <a16:creationId xmlns:a16="http://schemas.microsoft.com/office/drawing/2014/main" id="{2F3A8485-37AD-E052-8846-ABD795076662}"/>
                </a:ext>
              </a:extLst>
            </p:cNvPr>
            <p:cNvSpPr txBox="1"/>
            <p:nvPr/>
          </p:nvSpPr>
          <p:spPr>
            <a:xfrm>
              <a:off x="4481513" y="3356342"/>
              <a:ext cx="7991475" cy="625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AI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플랫폼을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이용해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24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시간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언제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어디서나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환자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진단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및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처방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서비스를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받을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수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있는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세상</a:t>
              </a: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endParaRPr>
            </a:p>
          </p:txBody>
        </p:sp>
        <p:pic>
          <p:nvPicPr>
            <p:cNvPr id="133" name="Picture 15">
              <a:extLst>
                <a:ext uri="{FF2B5EF4-FFF2-40B4-BE49-F238E27FC236}">
                  <a16:creationId xmlns:a16="http://schemas.microsoft.com/office/drawing/2014/main" id="{724FBD1C-AEC0-4C20-E9D9-FE8396C1F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76700" y="3314700"/>
              <a:ext cx="676275" cy="752475"/>
            </a:xfrm>
            <a:prstGeom prst="rect">
              <a:avLst/>
            </a:prstGeom>
          </p:spPr>
        </p:pic>
        <p:pic>
          <p:nvPicPr>
            <p:cNvPr id="134" name="Picture 17">
              <a:extLst>
                <a:ext uri="{FF2B5EF4-FFF2-40B4-BE49-F238E27FC236}">
                  <a16:creationId xmlns:a16="http://schemas.microsoft.com/office/drawing/2014/main" id="{AF4BECD1-88E2-DBB4-C9D8-DEE471DB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20588" y="3187216"/>
              <a:ext cx="771525" cy="723900"/>
            </a:xfrm>
            <a:prstGeom prst="rect">
              <a:avLst/>
            </a:prstGeom>
          </p:spPr>
        </p:pic>
      </p:grpSp>
      <p:pic>
        <p:nvPicPr>
          <p:cNvPr id="136" name="Picture 21">
            <a:extLst>
              <a:ext uri="{FF2B5EF4-FFF2-40B4-BE49-F238E27FC236}">
                <a16:creationId xmlns:a16="http://schemas.microsoft.com/office/drawing/2014/main" id="{3063F27B-81A1-38F0-A24C-BC78AAF18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7050" y="4610100"/>
            <a:ext cx="2085975" cy="2019300"/>
          </a:xfrm>
          <a:prstGeom prst="rect">
            <a:avLst/>
          </a:prstGeom>
        </p:spPr>
      </p:pic>
      <p:pic>
        <p:nvPicPr>
          <p:cNvPr id="137" name="Picture 23">
            <a:extLst>
              <a:ext uri="{FF2B5EF4-FFF2-40B4-BE49-F238E27FC236}">
                <a16:creationId xmlns:a16="http://schemas.microsoft.com/office/drawing/2014/main" id="{A1CD712C-D04D-5A8B-6387-E912C1217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9075" y="5534025"/>
            <a:ext cx="1771650" cy="95250"/>
          </a:xfrm>
          <a:prstGeom prst="rect">
            <a:avLst/>
          </a:prstGeom>
        </p:spPr>
      </p:pic>
      <p:pic>
        <p:nvPicPr>
          <p:cNvPr id="138" name="Picture 25">
            <a:extLst>
              <a:ext uri="{FF2B5EF4-FFF2-40B4-BE49-F238E27FC236}">
                <a16:creationId xmlns:a16="http://schemas.microsoft.com/office/drawing/2014/main" id="{63662362-EDB3-C01F-F449-A6358F1D0B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6675" y="4610100"/>
            <a:ext cx="2085975" cy="2019300"/>
          </a:xfrm>
          <a:prstGeom prst="rect">
            <a:avLst/>
          </a:prstGeom>
        </p:spPr>
      </p:pic>
      <p:sp>
        <p:nvSpPr>
          <p:cNvPr id="139" name="TextBox 26">
            <a:extLst>
              <a:ext uri="{FF2B5EF4-FFF2-40B4-BE49-F238E27FC236}">
                <a16:creationId xmlns:a16="http://schemas.microsoft.com/office/drawing/2014/main" id="{31158F21-8513-06FE-8318-80A6F7186E25}"/>
              </a:ext>
            </a:extLst>
          </p:cNvPr>
          <p:cNvSpPr txBox="1"/>
          <p:nvPr/>
        </p:nvSpPr>
        <p:spPr>
          <a:xfrm>
            <a:off x="4038600" y="5741788"/>
            <a:ext cx="1828800" cy="6971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정제된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데이터셋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튜닝</a:t>
            </a:r>
          </a:p>
        </p:txBody>
      </p:sp>
      <p:sp>
        <p:nvSpPr>
          <p:cNvPr id="140" name="TextBox 27">
            <a:extLst>
              <a:ext uri="{FF2B5EF4-FFF2-40B4-BE49-F238E27FC236}">
                <a16:creationId xmlns:a16="http://schemas.microsoft.com/office/drawing/2014/main" id="{03DADB62-FB7F-57EE-EB74-5DE957E6248E}"/>
              </a:ext>
            </a:extLst>
          </p:cNvPr>
          <p:cNvSpPr txBox="1"/>
          <p:nvPr/>
        </p:nvSpPr>
        <p:spPr>
          <a:xfrm>
            <a:off x="10844212" y="5367186"/>
            <a:ext cx="1881188" cy="14144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지역 기반 맞춤 질병 안내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pic>
        <p:nvPicPr>
          <p:cNvPr id="141" name="Picture 28">
            <a:extLst>
              <a:ext uri="{FF2B5EF4-FFF2-40B4-BE49-F238E27FC236}">
                <a16:creationId xmlns:a16="http://schemas.microsoft.com/office/drawing/2014/main" id="{D5084E47-5B26-1108-3309-64B088F532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648200"/>
            <a:ext cx="2085975" cy="2019300"/>
          </a:xfrm>
          <a:prstGeom prst="rect">
            <a:avLst/>
          </a:prstGeom>
        </p:spPr>
      </p:pic>
      <p:sp>
        <p:nvSpPr>
          <p:cNvPr id="142" name="TextBox 29">
            <a:extLst>
              <a:ext uri="{FF2B5EF4-FFF2-40B4-BE49-F238E27FC236}">
                <a16:creationId xmlns:a16="http://schemas.microsoft.com/office/drawing/2014/main" id="{7C686CE7-21D8-F75B-D07C-F8C037F796B4}"/>
              </a:ext>
            </a:extLst>
          </p:cNvPr>
          <p:cNvSpPr txBox="1"/>
          <p:nvPr/>
        </p:nvSpPr>
        <p:spPr>
          <a:xfrm>
            <a:off x="7639050" y="5229225"/>
            <a:ext cx="1485900" cy="17430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RAG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구축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실시간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정보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검색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활용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pic>
        <p:nvPicPr>
          <p:cNvPr id="143" name="Picture 30">
            <a:extLst>
              <a:ext uri="{FF2B5EF4-FFF2-40B4-BE49-F238E27FC236}">
                <a16:creationId xmlns:a16="http://schemas.microsoft.com/office/drawing/2014/main" id="{52816958-9D0C-AEEF-BBA0-DC41326B9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5572125"/>
            <a:ext cx="1771650" cy="95250"/>
          </a:xfrm>
          <a:prstGeom prst="rect">
            <a:avLst/>
          </a:prstGeom>
        </p:spPr>
      </p:pic>
      <p:pic>
        <p:nvPicPr>
          <p:cNvPr id="144" name="Picture 31">
            <a:extLst>
              <a:ext uri="{FF2B5EF4-FFF2-40B4-BE49-F238E27FC236}">
                <a16:creationId xmlns:a16="http://schemas.microsoft.com/office/drawing/2014/main" id="{BCAD75DF-25A7-4635-3786-626D27E430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7550" y="5534025"/>
            <a:ext cx="1771650" cy="95250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9ED4EE9-57E0-27CD-BA68-7F57F2EAD098}"/>
              </a:ext>
            </a:extLst>
          </p:cNvPr>
          <p:cNvGrpSpPr/>
          <p:nvPr/>
        </p:nvGrpSpPr>
        <p:grpSpPr>
          <a:xfrm>
            <a:off x="3800475" y="7096122"/>
            <a:ext cx="8972550" cy="1633276"/>
            <a:chOff x="3848100" y="7162800"/>
            <a:chExt cx="8972550" cy="1276352"/>
          </a:xfrm>
        </p:grpSpPr>
        <p:pic>
          <p:nvPicPr>
            <p:cNvPr id="146" name="Picture 19">
              <a:extLst>
                <a:ext uri="{FF2B5EF4-FFF2-40B4-BE49-F238E27FC236}">
                  <a16:creationId xmlns:a16="http://schemas.microsoft.com/office/drawing/2014/main" id="{F222144C-054F-C3BB-D039-033641E72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81825" y="7162800"/>
              <a:ext cx="2638425" cy="1276350"/>
            </a:xfrm>
            <a:prstGeom prst="rect">
              <a:avLst/>
            </a:prstGeom>
          </p:spPr>
        </p:pic>
        <p:pic>
          <p:nvPicPr>
            <p:cNvPr id="147" name="Picture 20">
              <a:extLst>
                <a:ext uri="{FF2B5EF4-FFF2-40B4-BE49-F238E27FC236}">
                  <a16:creationId xmlns:a16="http://schemas.microsoft.com/office/drawing/2014/main" id="{9BC67B24-6E32-7EAF-2F6E-DAAF2087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82250" y="7162800"/>
              <a:ext cx="2438400" cy="1276350"/>
            </a:xfrm>
            <a:prstGeom prst="rect">
              <a:avLst/>
            </a:prstGeom>
          </p:spPr>
        </p:pic>
        <p:pic>
          <p:nvPicPr>
            <p:cNvPr id="148" name="Picture 33">
              <a:extLst>
                <a:ext uri="{FF2B5EF4-FFF2-40B4-BE49-F238E27FC236}">
                  <a16:creationId xmlns:a16="http://schemas.microsoft.com/office/drawing/2014/main" id="{8BA5ABBC-54BC-7F3D-9A87-7CC41CB09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8100" y="7162802"/>
              <a:ext cx="2457450" cy="1276350"/>
            </a:xfrm>
            <a:prstGeom prst="rect">
              <a:avLst/>
            </a:prstGeom>
          </p:spPr>
        </p:pic>
        <p:sp>
          <p:nvSpPr>
            <p:cNvPr id="149" name="TextBox 34">
              <a:extLst>
                <a:ext uri="{FF2B5EF4-FFF2-40B4-BE49-F238E27FC236}">
                  <a16:creationId xmlns:a16="http://schemas.microsoft.com/office/drawing/2014/main" id="{E6E94891-5CBB-8628-341A-157AC7D3CB98}"/>
                </a:ext>
              </a:extLst>
            </p:cNvPr>
            <p:cNvSpPr txBox="1"/>
            <p:nvPr/>
          </p:nvSpPr>
          <p:spPr>
            <a:xfrm>
              <a:off x="4076700" y="7424599"/>
              <a:ext cx="2352675" cy="952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사회적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측면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지역적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불평등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 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대형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병원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과밀화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 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초고령사회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접근성 열악</a:t>
              </a:r>
            </a:p>
          </p:txBody>
        </p:sp>
        <p:sp>
          <p:nvSpPr>
            <p:cNvPr id="150" name="TextBox 35">
              <a:extLst>
                <a:ext uri="{FF2B5EF4-FFF2-40B4-BE49-F238E27FC236}">
                  <a16:creationId xmlns:a16="http://schemas.microsoft.com/office/drawing/2014/main" id="{448E269A-BBB2-91B9-B541-A3FD4716A25A}"/>
                </a:ext>
              </a:extLst>
            </p:cNvPr>
            <p:cNvSpPr txBox="1"/>
            <p:nvPr/>
          </p:nvSpPr>
          <p:spPr>
            <a:xfrm>
              <a:off x="7058025" y="7423587"/>
              <a:ext cx="2494590" cy="952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기술적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측면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최신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LLM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과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NLP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기술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을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적용한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 정밀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진단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필요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의료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AI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시스템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구축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 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필요</a:t>
              </a: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87975EE1-B72A-C946-3378-6A45D71FBAA6}"/>
                </a:ext>
              </a:extLst>
            </p:cNvPr>
            <p:cNvSpPr txBox="1"/>
            <p:nvPr/>
          </p:nvSpPr>
          <p:spPr>
            <a:xfrm>
              <a:off x="10467975" y="7424599"/>
              <a:ext cx="2352675" cy="952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시장성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측면</a:t>
              </a:r>
            </a:p>
            <a:p>
              <a:pPr marL="257175" marR="0" lvl="0" indent="-257175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Char char="●"/>
                <a:tabLst/>
                <a:defRPr/>
              </a:pP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국내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,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해외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모두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디지털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헬스케어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시장은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연평균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약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20%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의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성장세를</a:t>
              </a: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 </a:t>
              </a:r>
              <a:r>
                <a:rPr kumimoji="0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market Sans Medium" panose="020B0600000101010101" charset="-127"/>
                  <a:ea typeface="Gmarket Sans Medium" panose="020B0600000101010101" charset="-127"/>
                </a:rPr>
                <a:t>보임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4DD9B15F-94F4-DFA3-35DD-BA2AEDABAD51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F7FE9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5/17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7FE9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8B38C-9586-9130-CA82-882073BF39F2}"/>
              </a:ext>
            </a:extLst>
          </p:cNvPr>
          <p:cNvSpPr txBox="1"/>
          <p:nvPr/>
        </p:nvSpPr>
        <p:spPr>
          <a:xfrm>
            <a:off x="10815685" y="4905970"/>
            <a:ext cx="183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위치 기반 서비스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1435F-2B25-CF66-19A8-5D2766F81D35}"/>
              </a:ext>
            </a:extLst>
          </p:cNvPr>
          <p:cNvSpPr txBox="1"/>
          <p:nvPr/>
        </p:nvSpPr>
        <p:spPr>
          <a:xfrm>
            <a:off x="3886200" y="4991100"/>
            <a:ext cx="198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LLM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파인튜닝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적용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2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defTabSz="1285921">
              <a:lnSpc>
                <a:spcPct val="99600"/>
              </a:lnSpc>
            </a:pPr>
            <a:r>
              <a:rPr lang="en-US" sz="1266" spc="141" dirty="0">
                <a:solidFill>
                  <a:srgbClr val="FFFFFF"/>
                </a:solidFill>
                <a:latin typeface="Gmarket Sans Light"/>
              </a:rPr>
              <a:t>2025' Smart AI Medicare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defTabSz="1285921">
              <a:lnSpc>
                <a:spcPct val="116199"/>
              </a:lnSpc>
            </a:pPr>
            <a:r>
              <a:rPr lang="ko-KR" altLang="en-US" sz="1125" dirty="0">
                <a:solidFill>
                  <a:srgbClr val="5D5D5D"/>
                </a:solidFill>
                <a:latin typeface="Calibri"/>
                <a:ea typeface="Gmarket Sans Medium"/>
              </a:rPr>
              <a:t>스마트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altLang="en-US" sz="1125" dirty="0">
                <a:solidFill>
                  <a:srgbClr val="5D5D5D"/>
                </a:solidFill>
                <a:latin typeface="Calibri"/>
                <a:ea typeface="Gmarket Sans Medium"/>
              </a:rPr>
              <a:t>진료보조</a:t>
            </a:r>
            <a:r>
              <a:rPr lang="en-US" sz="1125" dirty="0">
                <a:solidFill>
                  <a:srgbClr val="5D5D5D"/>
                </a:solidFill>
                <a:latin typeface="Gmarket Sans Medium"/>
              </a:rPr>
              <a:t>  AI Medicare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defTabSz="1285921">
              <a:lnSpc>
                <a:spcPct val="83000"/>
              </a:lnSpc>
            </a:pPr>
            <a:r>
              <a:rPr lang="en-US" sz="1828" spc="-141">
                <a:solidFill>
                  <a:srgbClr val="4081ED"/>
                </a:solidFill>
                <a:latin typeface="210 Saengwhalbanjang Regular"/>
              </a:rPr>
              <a:t>Medicare Chat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6" y="3303984"/>
            <a:ext cx="5661422" cy="33575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141" y="3178969"/>
            <a:ext cx="6197203" cy="344685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40203" y="6929437"/>
            <a:ext cx="5393531" cy="17502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220" indent="-482220" defTabSz="1285921">
              <a:lnSpc>
                <a:spcPct val="116199"/>
              </a:lnSpc>
              <a:buClr>
                <a:srgbClr val="808284"/>
              </a:buClr>
              <a:buFont typeface="Arial"/>
              <a:buChar char="●"/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2024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규모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1,357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억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1,000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만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달러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</a:p>
          <a:p>
            <a:pPr marL="482220" indent="-482220" defTabSz="1285921">
              <a:lnSpc>
                <a:spcPct val="116199"/>
              </a:lnSpc>
              <a:buClr>
                <a:srgbClr val="808284"/>
              </a:buClr>
              <a:buFont typeface="Arial"/>
              <a:buChar char="●"/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2025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규모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1601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억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3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천만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달러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</a:p>
          <a:p>
            <a:pPr marL="482220" indent="-482220" defTabSz="1285921">
              <a:lnSpc>
                <a:spcPct val="116199"/>
              </a:lnSpc>
              <a:buClr>
                <a:srgbClr val="808284"/>
              </a:buClr>
              <a:buFont typeface="Arial"/>
              <a:buChar char="●"/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2034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년까지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규모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7096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억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9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천만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달러</a:t>
            </a:r>
          </a:p>
          <a:p>
            <a:pPr marL="482220" indent="-482220" defTabSz="1285921">
              <a:lnSpc>
                <a:spcPct val="116199"/>
              </a:lnSpc>
              <a:buClr>
                <a:srgbClr val="2A5EBE"/>
              </a:buClr>
              <a:buFont typeface="Arial"/>
              <a:buChar char="●"/>
            </a:pP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2025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-2034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원격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의료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연평균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2A5EBE"/>
                </a:solidFill>
                <a:latin typeface="Calibri"/>
                <a:ea typeface="Gmarket Sans Medium"/>
              </a:rPr>
              <a:t>성장률</a:t>
            </a:r>
            <a:r>
              <a:rPr lang="en-US" sz="1900" spc="-141" dirty="0">
                <a:solidFill>
                  <a:srgbClr val="2A5EBE"/>
                </a:solidFill>
                <a:latin typeface="Gmarket Sans Medium"/>
              </a:rPr>
              <a:t> 17.99%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84" y="2375297"/>
            <a:ext cx="142875" cy="1250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63" y="2411015"/>
            <a:ext cx="142875" cy="12501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20000" y="2247900"/>
            <a:ext cx="3982641" cy="4107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defTabSz="1285921">
              <a:lnSpc>
                <a:spcPct val="83000"/>
              </a:lnSpc>
            </a:pP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원격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시장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보고서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범위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156" y="9161859"/>
            <a:ext cx="3589734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defTabSz="1285921">
              <a:lnSpc>
                <a:spcPct val="116199"/>
              </a:lnSpc>
            </a:pPr>
            <a:r>
              <a:rPr lang="en-US" sz="1828" spc="-141" dirty="0">
                <a:solidFill>
                  <a:srgbClr val="808284"/>
                </a:solidFill>
                <a:latin typeface="Gmarket Sans Medium"/>
              </a:rPr>
              <a:t>| </a:t>
            </a:r>
            <a:r>
              <a:rPr lang="ko-KR" altLang="en-US" sz="1828" spc="-141" dirty="0">
                <a:solidFill>
                  <a:srgbClr val="808284"/>
                </a:solidFill>
                <a:latin typeface="Calibri"/>
                <a:ea typeface="Gmarket Sans Medium"/>
              </a:rPr>
              <a:t>출처</a:t>
            </a:r>
            <a:r>
              <a:rPr lang="en-US" sz="1828" spc="-141" dirty="0">
                <a:solidFill>
                  <a:srgbClr val="808284"/>
                </a:solidFill>
                <a:latin typeface="Gmarket Sans Medium"/>
              </a:rPr>
              <a:t>: Precedence Research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8015" y="6911578"/>
            <a:ext cx="5500688" cy="21074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82220" indent="-482220" defTabSz="1285921">
              <a:lnSpc>
                <a:spcPct val="116199"/>
              </a:lnSpc>
              <a:buClr>
                <a:srgbClr val="808284"/>
              </a:buClr>
              <a:buFont typeface="Arial"/>
              <a:buChar char="●"/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2024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AI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헬스케어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규모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:</a:t>
            </a:r>
          </a:p>
          <a:p>
            <a:pPr defTabSz="1285921">
              <a:lnSpc>
                <a:spcPct val="116199"/>
              </a:lnSpc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     266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억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9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천만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달러</a:t>
            </a:r>
          </a:p>
          <a:p>
            <a:pPr marL="482220" indent="-482220" defTabSz="1285921">
              <a:lnSpc>
                <a:spcPct val="116199"/>
              </a:lnSpc>
              <a:buClr>
                <a:srgbClr val="808284"/>
              </a:buClr>
              <a:buFont typeface="Arial"/>
              <a:buChar char="●"/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2034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년까지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AI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헬스케어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규모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:</a:t>
            </a:r>
          </a:p>
          <a:p>
            <a:pPr defTabSz="1285921">
              <a:lnSpc>
                <a:spcPct val="116199"/>
              </a:lnSpc>
            </a:pP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     6,138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억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1,000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만</a:t>
            </a:r>
            <a:r>
              <a:rPr lang="en-US" sz="1900" spc="-141" dirty="0">
                <a:solidFill>
                  <a:srgbClr val="808284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808284"/>
                </a:solidFill>
                <a:latin typeface="Calibri"/>
                <a:ea typeface="Gmarket Sans Medium"/>
              </a:rPr>
              <a:t>달러</a:t>
            </a:r>
          </a:p>
          <a:p>
            <a:pPr marL="482220" indent="-482220" defTabSz="1285921">
              <a:lnSpc>
                <a:spcPct val="116199"/>
              </a:lnSpc>
              <a:buClr>
                <a:srgbClr val="1C5ACD"/>
              </a:buClr>
              <a:buFont typeface="Arial"/>
              <a:buChar char="●"/>
            </a:pP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2024-2034</a:t>
            </a:r>
            <a:r>
              <a:rPr lang="ko-KR" altLang="en-US" sz="1900" spc="-141" dirty="0">
                <a:solidFill>
                  <a:srgbClr val="1C5ACD"/>
                </a:solidFill>
                <a:latin typeface="Calibri"/>
                <a:ea typeface="Gmarket Sans Medium"/>
              </a:rPr>
              <a:t>년</a:t>
            </a: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 AI </a:t>
            </a:r>
            <a:r>
              <a:rPr lang="ko-KR" altLang="en-US" sz="1900" spc="-141" dirty="0">
                <a:solidFill>
                  <a:srgbClr val="1C5ACD"/>
                </a:solidFill>
                <a:latin typeface="Calibri"/>
                <a:ea typeface="Gmarket Sans Medium"/>
              </a:rPr>
              <a:t>헬스케어</a:t>
            </a: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1C5ACD"/>
                </a:solidFill>
                <a:latin typeface="Calibri"/>
                <a:ea typeface="Gmarket Sans Medium"/>
              </a:rPr>
              <a:t>시장</a:t>
            </a: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1C5ACD"/>
                </a:solidFill>
                <a:latin typeface="Calibri"/>
                <a:ea typeface="Gmarket Sans Medium"/>
              </a:rPr>
              <a:t>연평균</a:t>
            </a: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 </a:t>
            </a:r>
            <a:r>
              <a:rPr lang="ko-KR" altLang="en-US" sz="1900" spc="-141" dirty="0">
                <a:solidFill>
                  <a:srgbClr val="1C5ACD"/>
                </a:solidFill>
                <a:latin typeface="Calibri"/>
                <a:ea typeface="Gmarket Sans Medium"/>
              </a:rPr>
              <a:t>성장률</a:t>
            </a:r>
            <a:r>
              <a:rPr lang="en-US" sz="1900" spc="-141" dirty="0">
                <a:solidFill>
                  <a:srgbClr val="1C5ACD"/>
                </a:solidFill>
                <a:latin typeface="Gmarket Sans Medium"/>
              </a:rPr>
              <a:t> 36.83%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3766" y="2000250"/>
            <a:ext cx="5179219" cy="10179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defTabSz="1285921">
              <a:lnSpc>
                <a:spcPct val="83000"/>
              </a:lnSpc>
            </a:pP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2034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년까지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의료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분야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인공지능</a:t>
            </a:r>
            <a:r>
              <a:rPr 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(AI) 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시장</a:t>
            </a:r>
            <a:r>
              <a:rPr 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규모</a:t>
            </a:r>
            <a:r>
              <a:rPr 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6,138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억</a:t>
            </a:r>
            <a:r>
              <a:rPr 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1000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만</a:t>
            </a:r>
            <a:r>
              <a:rPr 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1C5AC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달러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에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도달할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것으로</a:t>
            </a:r>
            <a:r>
              <a:rPr 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2391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예상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D2E71-5F84-C8A9-737D-2FE4FF4B8FBB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6/17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BFFA3521-5970-4173-CAB3-48EA25261109}"/>
              </a:ext>
            </a:extLst>
          </p:cNvPr>
          <p:cNvSpPr txBox="1"/>
          <p:nvPr/>
        </p:nvSpPr>
        <p:spPr>
          <a:xfrm>
            <a:off x="660797" y="821531"/>
            <a:ext cx="4063603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2-1 </a:t>
            </a:r>
            <a:r>
              <a:rPr lang="ko-KR" altLang="en-US" sz="5400" dirty="0">
                <a:solidFill>
                  <a:srgbClr val="414141"/>
                </a:solidFill>
                <a:ea typeface="210 Saengwhalbanjang Regular"/>
              </a:rPr>
              <a:t>시장 현황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33644-D885-0FF0-E323-9A17E54DA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5AA641-289A-8717-1BA3-BCD0AB3D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F562ECB-F7BB-593E-D363-A05B02D8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12196"/>
              </p:ext>
            </p:extLst>
          </p:nvPr>
        </p:nvGraphicFramePr>
        <p:xfrm>
          <a:off x="803672" y="1946672"/>
          <a:ext cx="12144376" cy="7537243"/>
        </p:xfrm>
        <a:graphic>
          <a:graphicData uri="http://schemas.openxmlformats.org/drawingml/2006/table">
            <a:tbl>
              <a:tblPr/>
              <a:tblGrid>
                <a:gridCol w="767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1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8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8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795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A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35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Gmarket Sans Bold"/>
                        </a:rPr>
                        <a:t>특징</a:t>
                      </a: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병원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약국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실시간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정보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연계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/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전국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병원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약국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실시간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검색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예약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시스템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약물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복용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건강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관리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리마인더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내과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정신과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다양한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진료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분야의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triage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응급도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분류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인간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수의학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분야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동시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지원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고객사의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상황에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맞춰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 err="1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챗봇을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제작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875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Gmarket Sans Bold"/>
                        </a:rPr>
                        <a:t>장점</a:t>
                      </a: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808284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비대면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진료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플랫폼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통합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AI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챗봇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→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진료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연계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→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배송까지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24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원격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상담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예약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Facebook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메신저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Skype, Kik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등과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연동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되는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디지털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헬스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챗봇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개인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건강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데이터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강화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사용자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맞춤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상담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알고리즘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고도화된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알고리즘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: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베이지안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추론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+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의학적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규칙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엔진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광범위한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질환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커버리지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긴급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/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비긴급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구분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지원으로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빠른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판단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가능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교과서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최신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논문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학습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.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전문성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높은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LLM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환자별로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감별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진단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(DDx)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보고서를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생성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병원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시스템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연동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EMR(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전자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기록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예약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시스템과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연동하여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진료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흐름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최적화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.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25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Gmarket Sans Bold"/>
                        </a:rPr>
                        <a:t>단점</a:t>
                      </a:r>
                      <a:endParaRPr lang="en-US" sz="1500" dirty="0"/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Chat gpt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를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으로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AI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의학적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답변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신뢰성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부족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(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정확한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지식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한계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건강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관리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제안이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일반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가이드라인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수준인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경우가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많아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의학적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근거가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명확하지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않음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심층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지식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부족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데이터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보안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기능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미흡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학습된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알고리즘의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시나리오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부족으로</a:t>
                      </a:r>
                      <a:endParaRPr lang="en-US" sz="15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질문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흐름이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제한적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의학적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근거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제시가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약함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 (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출처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부족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-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인터페이스가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전문가</a:t>
                      </a:r>
                      <a:r>
                        <a:rPr lang="en-US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중심으로</a:t>
                      </a:r>
                      <a:r>
                        <a:rPr lang="en-US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구성</a:t>
                      </a:r>
                      <a:r>
                        <a:rPr lang="en-US" alt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</a:t>
                      </a:r>
                      <a:r>
                        <a:rPr lang="ko-KR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일반인의</a:t>
                      </a:r>
                      <a:r>
                        <a:rPr lang="en-US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</a:t>
                      </a:r>
                      <a:r>
                        <a:rPr lang="en-US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난이도</a:t>
                      </a:r>
                      <a:r>
                        <a:rPr lang="en-US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높음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정해진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컨텐츠나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카테고리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선택을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통해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정보를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제공하는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방식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사용자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맞춤형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답변</a:t>
                      </a:r>
                      <a:r>
                        <a:rPr lang="en-US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불가</a:t>
                      </a:r>
                      <a:endParaRPr lang="en-US" sz="15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26789" marR="26789" marT="26789" marB="26789" anchor="ctr">
                    <a:lnL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86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C72DFAD0-A66E-D7B6-191B-D66CC25E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47" y="2035969"/>
            <a:ext cx="2214563" cy="75009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3A696D-DA4E-AA63-7D46-58F6A4C6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781" y="2071687"/>
            <a:ext cx="1893094" cy="6072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150E05-0E94-09AE-452D-4CF62E267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203" y="1893094"/>
            <a:ext cx="1017984" cy="76795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A908FC-0B35-1591-1D2C-0C31E18C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453" y="2160984"/>
            <a:ext cx="1089422" cy="5536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9E340C-203A-D4C7-125C-424731B43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7515" y="2071688"/>
            <a:ext cx="1982391" cy="62507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B1D5BC3-7E03-947C-03E8-1075314C1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7797" y="2178844"/>
            <a:ext cx="1875234" cy="357188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EABF6356-FBF1-6354-6174-E856B2032F3B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1050B526-B6E5-705C-A603-CADFEDE3E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ACBDF64-6152-6FFB-FF25-0D26CC4C53F5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CEF9D57-42AC-A85A-055B-F2C0CC84453B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7A4DDFE-086B-0877-78A5-D0F30A4FD4BA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C43C4-D8D0-816A-02C4-D3FDBA7DC9F5}"/>
              </a:ext>
            </a:extLst>
          </p:cNvPr>
          <p:cNvSpPr txBox="1"/>
          <p:nvPr/>
        </p:nvSpPr>
        <p:spPr>
          <a:xfrm>
            <a:off x="660797" y="821531"/>
            <a:ext cx="803671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2-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２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/>
                <a:ea typeface="210 Saengwhalbanjang Regular"/>
                <a:cs typeface="+mn-cs"/>
              </a:rPr>
              <a:t>경쟁 업체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210 Saengwhalbanjang Regular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8F074-5F34-CE63-54CE-D19EE1518F24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7/17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81ED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09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B995B-F1F6-D5AC-CAEE-F910FAD8B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64D950-D8FA-549B-00DB-87D2F855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21F5B310-4B53-1B98-AA30-7C0335890461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B1BAA2C6-4490-DDAE-E460-AD73C21D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2922" y="-2232422"/>
            <a:ext cx="1268016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59AA6BB-7342-CF9C-5AAF-250CC14D107A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7A27241-2828-4749-B247-60A6749E8277}"/>
              </a:ext>
            </a:extLst>
          </p:cNvPr>
          <p:cNvSpPr txBox="1"/>
          <p:nvPr/>
        </p:nvSpPr>
        <p:spPr>
          <a:xfrm>
            <a:off x="607219" y="9679781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E9F1E0E-95C0-87DD-B0E9-20ECAB7131B2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graphicFrame>
        <p:nvGraphicFramePr>
          <p:cNvPr id="30" name="Table 8">
            <a:extLst>
              <a:ext uri="{FF2B5EF4-FFF2-40B4-BE49-F238E27FC236}">
                <a16:creationId xmlns:a16="http://schemas.microsoft.com/office/drawing/2014/main" id="{72C62456-750C-E988-A0F7-4A8D17791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39412"/>
              </p:ext>
            </p:extLst>
          </p:nvPr>
        </p:nvGraphicFramePr>
        <p:xfrm>
          <a:off x="910829" y="1943100"/>
          <a:ext cx="11966970" cy="7219950"/>
        </p:xfrm>
        <a:graphic>
          <a:graphicData uri="http://schemas.openxmlformats.org/drawingml/2006/table">
            <a:tbl>
              <a:tblPr/>
              <a:tblGrid>
                <a:gridCol w="2143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8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1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4913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800" dirty="0"/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A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4081ED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As-Is</a:t>
                      </a:r>
                      <a:endParaRPr lang="en-US" sz="800" dirty="0">
                        <a:latin typeface="Gmarket Sans Bold" panose="020B0600000101010101" charset="-127"/>
                        <a:ea typeface="Gmarket Sans Bold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4081ED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To-Be</a:t>
                      </a:r>
                      <a:endParaRPr lang="en-US" sz="800" dirty="0">
                        <a:latin typeface="Gmarket Sans Bold" panose="020B0600000101010101" charset="-127"/>
                        <a:ea typeface="Gmarket Sans Bold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2100" b="0" i="0" u="none" strike="noStrike" dirty="0">
                          <a:solidFill>
                            <a:srgbClr val="4081ED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차별성</a:t>
                      </a:r>
                      <a:endParaRPr lang="en-US" sz="800" dirty="0">
                        <a:latin typeface="Gmarket Sans Bold" panose="020B0600000101010101" charset="-127"/>
                        <a:ea typeface="Gmarket Sans Bold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38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의료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정보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제공</a:t>
                      </a:r>
                      <a:endParaRPr lang="en-US" sz="800" dirty="0">
                        <a:latin typeface="Gmarket Sans Bold" panose="020B0600000101010101" charset="-127"/>
                        <a:ea typeface="Gmarket Sans Bold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범용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LLM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.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일반적인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Q&amp;A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수준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.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의료지식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업데이트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지연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→</a:t>
                      </a:r>
                      <a:endParaRPr lang="en-US" sz="18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오답률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비전문성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문제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발생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전문성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부족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파인튜닝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(Fine-tuning)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endParaRPr lang="en-US" sz="18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특화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모델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+ RAG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기술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활용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 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최신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근거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기반의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정확한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정보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제공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의료질문에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대한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출처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응답</a:t>
                      </a:r>
                      <a:endParaRPr lang="en-US" sz="18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가능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 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질병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약물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증상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관련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정확도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향상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4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데이터</a:t>
                      </a:r>
                      <a:endParaRPr lang="en-US" sz="800" dirty="0">
                        <a:latin typeface="Gmarket Sans Bold" panose="020B0600000101010101" charset="-127"/>
                        <a:ea typeface="Gmarket Sans Bold" panose="020B0600000101010101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프라이버시</a:t>
                      </a: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Gmarket Sans Bold" panose="020B0600000101010101" charset="-127"/>
                          <a:ea typeface="Gmarket Sans Bold" panose="020B0600000101010101" charset="-127"/>
                        </a:rPr>
                        <a:t>이슈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LLM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모델을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로컬이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아닌</a:t>
                      </a:r>
                      <a:endParaRPr lang="en-US" sz="18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외부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API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서버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기반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처리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→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민감정보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유출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위험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서버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로그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세션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저장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등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사용자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입력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세션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익명화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및</a:t>
                      </a:r>
                      <a:endParaRPr lang="en-US" sz="1800" dirty="0">
                        <a:solidFill>
                          <a:schemeClr val="tx1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대화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종료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후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개인 정보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삭제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사용자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개인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정보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안전하게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보호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API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미사용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PII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노출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차단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선택적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 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실시간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폐기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의료보안기준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(HIPAA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등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고려</a:t>
                      </a: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9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FFFFFF"/>
                          </a:solidFill>
                          <a:ea typeface="Gmarket Sans Bold"/>
                        </a:rPr>
                        <a:t>지역기반 맞춤형 질병 안내 시스템</a:t>
                      </a:r>
                      <a:endParaRPr lang="en-US" sz="800" dirty="0"/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사용자가 증상 입력 →</a:t>
                      </a:r>
                      <a:endParaRPr lang="en-US" altLang="ko-KR" sz="1800" b="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질환 추정</a:t>
                      </a:r>
                      <a:r>
                        <a:rPr lang="ko-KR" altLang="en-US" sz="18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중심</a:t>
                      </a:r>
                      <a:r>
                        <a:rPr lang="en-US" altLang="ko-KR" sz="180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위치나 </a:t>
                      </a:r>
                      <a:endParaRPr lang="en-US" altLang="ko-KR" sz="18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계절 정보를 반영하지 않음</a:t>
                      </a:r>
                      <a:endParaRPr lang="ko-KR" sz="1800" b="0" i="0" u="none" strike="noStrike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지역별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질병 통계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계절성 </a:t>
                      </a:r>
                      <a:endParaRPr lang="en-US" altLang="ko-KR" sz="18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감염병 예보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기후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·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환경 요인</a:t>
                      </a:r>
                      <a:endParaRPr lang="en-US" altLang="ko-KR" sz="1800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을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종합 분석</a:t>
                      </a:r>
                      <a:endParaRPr lang="ko-KR" sz="1800" b="0" i="0" u="none" strike="noStrike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예방 중심 능동형 </a:t>
                      </a:r>
                      <a:r>
                        <a:rPr lang="ko-KR" altLang="en-US" sz="1800" b="0" dirty="0" err="1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챗봇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:</a:t>
                      </a:r>
                      <a:b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</a:b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시기성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계절 감염병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), </a:t>
                      </a:r>
                      <a:b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</a:b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지역성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농어촌 특이 질병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, </a:t>
                      </a:r>
                      <a:b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</a:b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인구통계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(</a:t>
                      </a: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고령화 등</a:t>
                      </a:r>
                      <a:r>
                        <a:rPr lang="en-US" altLang="ko-KR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)</a:t>
                      </a:r>
                      <a:r>
                        <a:rPr lang="ko-KR" altLang="en-US" sz="1800" b="0" dirty="0"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까지 반영한 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  <a:latin typeface="Gmarket Sans Medium" panose="020B0600000101010101" charset="-127"/>
                          <a:ea typeface="Gmarket Sans Medium" panose="020B0600000101010101" charset="-127"/>
                        </a:rPr>
                        <a:t>지능형 질병 안내 제공</a:t>
                      </a:r>
                      <a:endParaRPr lang="ko-KR" sz="1800" b="0" i="0" u="none" strike="noStrike" dirty="0">
                        <a:solidFill>
                          <a:srgbClr val="FF0000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4288" marR="14288" marT="14288" marB="14288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3F83CDC-533B-4437-B22D-1FE78BCA3894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  <a:cs typeface="+mn-cs"/>
              </a:rPr>
              <a:t>8/17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81ED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8864C-122B-6289-5EB1-FB045B3CCB2F}"/>
              </a:ext>
            </a:extLst>
          </p:cNvPr>
          <p:cNvSpPr txBox="1"/>
          <p:nvPr/>
        </p:nvSpPr>
        <p:spPr>
          <a:xfrm>
            <a:off x="660797" y="821531"/>
            <a:ext cx="803671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2-</a:t>
            </a: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3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 </a:t>
            </a:r>
            <a:r>
              <a:rPr lang="ko-KR" altLang="en-US" sz="5400" b="1" dirty="0">
                <a:solidFill>
                  <a:srgbClr val="414141"/>
                </a:solidFill>
                <a:latin typeface="210 Saengwhalbanjang Regular"/>
                <a:ea typeface="210 Saengwhalbanjang Regular"/>
              </a:rPr>
              <a:t>기존 기술과의 차이점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210 Saengwhalbanjang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6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2EBBE-954A-EBBA-7FBE-72EE40E49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6A66B6A-D97D-F784-0CBE-AF4BBF6BAF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232172"/>
            <a:ext cx="13090922" cy="9840516"/>
          </a:xfrm>
          <a:prstGeom prst="rect">
            <a:avLst/>
          </a:prstGeom>
          <a:effectLst>
            <a:outerShdw blurRad="427181" dist="107715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4B74C8F-103F-5726-69CC-C50608F5CBAF}"/>
              </a:ext>
            </a:extLst>
          </p:cNvPr>
          <p:cNvGrpSpPr/>
          <p:nvPr/>
        </p:nvGrpSpPr>
        <p:grpSpPr>
          <a:xfrm>
            <a:off x="2147483647" y="-2147483648"/>
            <a:ext cx="2147483647" cy="2147483647"/>
            <a:chOff x="2147483647" y="-2147483648"/>
            <a:chExt cx="2147483647" cy="2147483647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4AA16CEF-034A-9975-218F-BF0B2D5F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46316" y="-2219027"/>
            <a:ext cx="1241227" cy="4822031"/>
          </a:xfrm>
          <a:prstGeom prst="rect">
            <a:avLst/>
          </a:prstGeom>
          <a:effectLst>
            <a:outerShdw blurRad="16081" dist="20735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1E36056-5BAA-C8AB-C83D-95E5ECACE4E3}"/>
              </a:ext>
            </a:extLst>
          </p:cNvPr>
          <p:cNvSpPr txBox="1"/>
          <p:nvPr/>
        </p:nvSpPr>
        <p:spPr>
          <a:xfrm>
            <a:off x="5339953" y="303609"/>
            <a:ext cx="3143250" cy="2143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6" b="0" i="0" u="none" strike="noStrike" kern="1200" cap="none" spc="14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Light"/>
                <a:ea typeface="+mn-ea"/>
                <a:cs typeface="+mn-cs"/>
              </a:rPr>
              <a:t>2025' Smart AI Medicare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BE1EE6B-A10F-5AF8-644D-3144117C3E26}"/>
              </a:ext>
            </a:extLst>
          </p:cNvPr>
          <p:cNvSpPr txBox="1"/>
          <p:nvPr/>
        </p:nvSpPr>
        <p:spPr>
          <a:xfrm>
            <a:off x="910828" y="500062"/>
            <a:ext cx="2714625" cy="321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28" b="0" i="0" u="none" strike="noStrike" kern="1200" cap="none" spc="-141" normalizeH="0" baseline="0" noProof="0">
                <a:ln>
                  <a:noFill/>
                </a:ln>
                <a:solidFill>
                  <a:srgbClr val="4081ED"/>
                </a:solidFill>
                <a:effectLst/>
                <a:uLnTx/>
                <a:uFillTx/>
                <a:latin typeface="210 Saengwhalbanjang Regular"/>
                <a:ea typeface="+mn-ea"/>
                <a:cs typeface="+mn-cs"/>
              </a:rPr>
              <a:t>Medicare Chat</a:t>
            </a:r>
          </a:p>
        </p:txBody>
      </p:sp>
      <p:pic>
        <p:nvPicPr>
          <p:cNvPr id="66" name="Picture 2" descr="서버 - 무료 과학 기술개 아이콘">
            <a:extLst>
              <a:ext uri="{FF2B5EF4-FFF2-40B4-BE49-F238E27FC236}">
                <a16:creationId xmlns:a16="http://schemas.microsoft.com/office/drawing/2014/main" id="{87D1F340-560D-3AD7-15DD-6E363638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695" y="4716329"/>
            <a:ext cx="1234499" cy="1234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" name="Picture 2" descr="서버 - 무료 과학 기술개 아이콘">
            <a:extLst>
              <a:ext uri="{FF2B5EF4-FFF2-40B4-BE49-F238E27FC236}">
                <a16:creationId xmlns:a16="http://schemas.microsoft.com/office/drawing/2014/main" id="{EB40D7DB-C4CE-B3FB-48AF-54BF6CE1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01" y="4716330"/>
            <a:ext cx="1234499" cy="12344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8DD811-4EBE-DA9E-563D-D2622F5A2D9A}"/>
              </a:ext>
            </a:extLst>
          </p:cNvPr>
          <p:cNvSpPr/>
          <p:nvPr/>
        </p:nvSpPr>
        <p:spPr>
          <a:xfrm>
            <a:off x="602041" y="2705100"/>
            <a:ext cx="3278980" cy="6827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CF41D-0F01-0E06-3673-14055EC1884E}"/>
              </a:ext>
            </a:extLst>
          </p:cNvPr>
          <p:cNvSpPr txBox="1"/>
          <p:nvPr/>
        </p:nvSpPr>
        <p:spPr>
          <a:xfrm>
            <a:off x="660797" y="821531"/>
            <a:ext cx="5197078" cy="8929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rgbClr val="414141"/>
                </a:solidFill>
                <a:latin typeface="210 Saengwhalbanjang Regular" panose="020B0600000101010101" charset="-127"/>
                <a:ea typeface="210 Saengwhalbanjang Regular" panose="020B0600000101010101" charset="-127"/>
              </a:rPr>
              <a:t>3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 panose="020B0600000101010101" charset="-127"/>
                <a:ea typeface="210 Saengwhalbanjang Regular" panose="020B0600000101010101" charset="-127"/>
                <a:cs typeface="+mn-cs"/>
              </a:rPr>
              <a:t>-1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210 Saengwhalbanjang Regular"/>
                <a:ea typeface="210 Saengwhalbanjang Regular"/>
                <a:cs typeface="+mn-cs"/>
              </a:rPr>
              <a:t>최종 목표 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210 Saengwhalbanjang Regular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8CF0FE-9A6B-72A1-140C-AC34FDDB30E1}"/>
              </a:ext>
            </a:extLst>
          </p:cNvPr>
          <p:cNvSpPr/>
          <p:nvPr/>
        </p:nvSpPr>
        <p:spPr>
          <a:xfrm>
            <a:off x="602040" y="2303859"/>
            <a:ext cx="3278981" cy="401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데이터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BDDA885-9699-C338-D2B1-B446317E9577}"/>
              </a:ext>
            </a:extLst>
          </p:cNvPr>
          <p:cNvSpPr/>
          <p:nvPr/>
        </p:nvSpPr>
        <p:spPr>
          <a:xfrm>
            <a:off x="672848" y="2776672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HUB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한국어 말뭉치 데이터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ED7CD24-24A2-808B-C4C1-F78A74EBEF6E}"/>
              </a:ext>
            </a:extLst>
          </p:cNvPr>
          <p:cNvSpPr/>
          <p:nvPr/>
        </p:nvSpPr>
        <p:spPr>
          <a:xfrm>
            <a:off x="660796" y="3811506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HUB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의료 데이터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11EC8E4-3EAE-738D-0464-0061AB23C498}"/>
              </a:ext>
            </a:extLst>
          </p:cNvPr>
          <p:cNvSpPr/>
          <p:nvPr/>
        </p:nvSpPr>
        <p:spPr>
          <a:xfrm>
            <a:off x="669943" y="4850401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TTS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한국어 인식 데이터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89A813A-F530-2903-CC36-439EB7C66ABB}"/>
              </a:ext>
            </a:extLst>
          </p:cNvPr>
          <p:cNvSpPr/>
          <p:nvPr/>
        </p:nvSpPr>
        <p:spPr>
          <a:xfrm>
            <a:off x="669943" y="5908282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서비스 지역 별 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C9ADFC-C335-2A05-FDA5-5C6CF74CA7A8}"/>
              </a:ext>
            </a:extLst>
          </p:cNvPr>
          <p:cNvSpPr/>
          <p:nvPr/>
        </p:nvSpPr>
        <p:spPr>
          <a:xfrm>
            <a:off x="602040" y="6967840"/>
            <a:ext cx="3278982" cy="4012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RAG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89FC28C-D818-0A64-048F-D034B95B5B48}"/>
              </a:ext>
            </a:extLst>
          </p:cNvPr>
          <p:cNvSpPr/>
          <p:nvPr/>
        </p:nvSpPr>
        <p:spPr>
          <a:xfrm>
            <a:off x="678995" y="7462285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GPT o1 Medical RAG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E09B65-AC68-FA13-646B-A69F8C540564}"/>
              </a:ext>
            </a:extLst>
          </p:cNvPr>
          <p:cNvSpPr/>
          <p:nvPr/>
        </p:nvSpPr>
        <p:spPr>
          <a:xfrm>
            <a:off x="669943" y="8507071"/>
            <a:ext cx="3149204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수집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/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정제된 맞춤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RAG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3CC2D2-BBE1-83B4-9FDD-7D7760297371}"/>
              </a:ext>
            </a:extLst>
          </p:cNvPr>
          <p:cNvSpPr/>
          <p:nvPr/>
        </p:nvSpPr>
        <p:spPr>
          <a:xfrm>
            <a:off x="4237001" y="4885678"/>
            <a:ext cx="1324903" cy="96635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모델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FBF4F12-B522-E116-EC8F-B8E2EA4944D0}"/>
              </a:ext>
            </a:extLst>
          </p:cNvPr>
          <p:cNvSpPr/>
          <p:nvPr/>
        </p:nvSpPr>
        <p:spPr>
          <a:xfrm>
            <a:off x="5956950" y="4172277"/>
            <a:ext cx="1481999" cy="661769"/>
          </a:xfrm>
          <a:prstGeom prst="round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Chat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Bot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SERVER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F9AC957-EFF3-1F18-CBF0-BEF6B17DFE89}"/>
              </a:ext>
            </a:extLst>
          </p:cNvPr>
          <p:cNvCxnSpPr>
            <a:cxnSpLocks/>
            <a:stCxn id="28" idx="3"/>
            <a:endCxn id="31" idx="2"/>
          </p:cNvCxnSpPr>
          <p:nvPr/>
        </p:nvCxnSpPr>
        <p:spPr>
          <a:xfrm flipV="1">
            <a:off x="3881022" y="5852032"/>
            <a:ext cx="1018431" cy="131642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9C98EA4-74B9-8AD6-060F-3820AA9A3F09}"/>
              </a:ext>
            </a:extLst>
          </p:cNvPr>
          <p:cNvCxnSpPr>
            <a:cxnSpLocks/>
            <a:stCxn id="24" idx="3"/>
            <a:endCxn id="31" idx="0"/>
          </p:cNvCxnSpPr>
          <p:nvPr/>
        </p:nvCxnSpPr>
        <p:spPr>
          <a:xfrm>
            <a:off x="3881021" y="2504480"/>
            <a:ext cx="1018432" cy="23811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97A54A1-55D7-A6B7-4CD0-41F0C85E8B6B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5561904" y="5368855"/>
            <a:ext cx="5469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BBC32E-E409-AC0F-186C-9EB682431700}"/>
              </a:ext>
            </a:extLst>
          </p:cNvPr>
          <p:cNvSpPr/>
          <p:nvPr/>
        </p:nvSpPr>
        <p:spPr>
          <a:xfrm>
            <a:off x="5718933" y="6702785"/>
            <a:ext cx="1958032" cy="12264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OPEN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WEB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UI [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모델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API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연동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LLM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의 구동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CA40E09-B99F-B927-E085-E192AB06CDEC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697949" y="5950829"/>
            <a:ext cx="0" cy="75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FA015A2-0BFC-2A9B-B4AD-AD8A6E44D295}"/>
              </a:ext>
            </a:extLst>
          </p:cNvPr>
          <p:cNvSpPr/>
          <p:nvPr/>
        </p:nvSpPr>
        <p:spPr>
          <a:xfrm>
            <a:off x="8066944" y="4172277"/>
            <a:ext cx="1481999" cy="661769"/>
          </a:xfrm>
          <a:prstGeom prst="round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Backend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SERVER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CF778A72-9B4D-CF24-7FC4-8A3F4B6A4FB9}"/>
              </a:ext>
            </a:extLst>
          </p:cNvPr>
          <p:cNvCxnSpPr>
            <a:cxnSpLocks/>
            <a:stCxn id="43" idx="3"/>
            <a:endCxn id="66" idx="2"/>
          </p:cNvCxnSpPr>
          <p:nvPr/>
        </p:nvCxnSpPr>
        <p:spPr>
          <a:xfrm flipV="1">
            <a:off x="7676965" y="5950828"/>
            <a:ext cx="1130980" cy="13651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38E7A8E-2885-E0BC-FD46-E93ECF042A8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9425194" y="5333579"/>
            <a:ext cx="7094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F32FB23-CE6C-6A81-C7A6-6BB61361853B}"/>
              </a:ext>
            </a:extLst>
          </p:cNvPr>
          <p:cNvSpPr/>
          <p:nvPr/>
        </p:nvSpPr>
        <p:spPr>
          <a:xfrm>
            <a:off x="10174790" y="4709874"/>
            <a:ext cx="3084010" cy="12264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chemeClr val="accent1">
                <a:shade val="1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AI MEDICARE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market Sans Medium" panose="020B0600000101010101" charset="-127"/>
                <a:ea typeface="Gmarket Sans Medium" panose="020B0600000101010101" charset="-127"/>
              </a:rPr>
              <a:t>CHAT PLATFORM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E80DD7-6EDC-416E-8930-1BA825C18AB6}"/>
              </a:ext>
            </a:extLst>
          </p:cNvPr>
          <p:cNvSpPr txBox="1"/>
          <p:nvPr/>
        </p:nvSpPr>
        <p:spPr>
          <a:xfrm>
            <a:off x="12579914" y="94985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81ED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9/17</a:t>
            </a:r>
            <a:endParaRPr lang="ko-KR" altLang="en-US" dirty="0">
              <a:solidFill>
                <a:srgbClr val="4081ED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C476413-2A61-471F-9A55-FE98516D042B}"/>
              </a:ext>
            </a:extLst>
          </p:cNvPr>
          <p:cNvSpPr txBox="1"/>
          <p:nvPr/>
        </p:nvSpPr>
        <p:spPr>
          <a:xfrm>
            <a:off x="607219" y="9671447"/>
            <a:ext cx="2589609" cy="1964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스마트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 </a:t>
            </a:r>
            <a:r>
              <a:rPr kumimoji="0" lang="ko-KR" alt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Calibri"/>
                <a:ea typeface="Gmarket Sans Medium"/>
                <a:cs typeface="+mn-cs"/>
              </a:rPr>
              <a:t>진료보조</a:t>
            </a: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  AI Medicare</a:t>
            </a:r>
          </a:p>
        </p:txBody>
      </p:sp>
    </p:spTree>
    <p:extLst>
      <p:ext uri="{BB962C8B-B14F-4D97-AF65-F5344CB8AC3E}">
        <p14:creationId xmlns:p14="http://schemas.microsoft.com/office/powerpoint/2010/main" val="90636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1690</Words>
  <Application>Microsoft Office PowerPoint</Application>
  <PresentationFormat>사용자 지정</PresentationFormat>
  <Paragraphs>409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Roboto</vt:lpstr>
      <vt:lpstr>KoPub돋움체 Bold</vt:lpstr>
      <vt:lpstr>Calibri</vt:lpstr>
      <vt:lpstr>Arial</vt:lpstr>
      <vt:lpstr>Gmarket Sans Light</vt:lpstr>
      <vt:lpstr>210 Saengwhalbanjang Regular</vt:lpstr>
      <vt:lpstr>Gmarket Sans Medium</vt:lpstr>
      <vt:lpstr>Gmarket Sans Bold</vt:lpstr>
      <vt:lpstr>맑은 고딕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문예찬</cp:lastModifiedBy>
  <cp:revision>82</cp:revision>
  <dcterms:created xsi:type="dcterms:W3CDTF">2006-08-16T00:00:00Z</dcterms:created>
  <dcterms:modified xsi:type="dcterms:W3CDTF">2025-04-10T12:35:34Z</dcterms:modified>
</cp:coreProperties>
</file>